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8" r:id="rId3"/>
  </p:sldMasterIdLst>
  <p:notesMasterIdLst>
    <p:notesMasterId r:id="rId6"/>
  </p:notesMasterIdLst>
  <p:sldIdLst>
    <p:sldId id="275" r:id="rId4"/>
    <p:sldId id="256" r:id="rId5"/>
    <p:sldId id="264" r:id="rId7"/>
    <p:sldId id="265" r:id="rId8"/>
    <p:sldId id="266" r:id="rId9"/>
    <p:sldId id="267" r:id="rId10"/>
    <p:sldId id="257" r:id="rId11"/>
    <p:sldId id="258" r:id="rId12"/>
    <p:sldId id="259" r:id="rId13"/>
    <p:sldId id="280" r:id="rId14"/>
    <p:sldId id="260" r:id="rId15"/>
    <p:sldId id="281" r:id="rId16"/>
    <p:sldId id="282" r:id="rId17"/>
    <p:sldId id="261" r:id="rId18"/>
    <p:sldId id="283" r:id="rId19"/>
    <p:sldId id="262" r:id="rId20"/>
    <p:sldId id="263" r:id="rId21"/>
    <p:sldId id="276" r:id="rId22"/>
    <p:sldId id="277" r:id="rId23"/>
  </p:sldIdLst>
  <p:sldSz cx="14630400" cy="8229600"/>
  <p:notesSz cx="8229600" cy="14630400"/>
  <p:embeddedFontLst>
    <p:embeddedFont>
      <p:font typeface="Calibri" panose="020F0502020204030204" charset="0"/>
      <p:regular r:id="rId27"/>
      <p:bold r:id="rId28"/>
      <p:italic r:id="rId29"/>
      <p:boldItalic r:id="rId3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23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font" Target="fonts/font4.fntdata"/><Relationship Id="rId3" Type="http://schemas.openxmlformats.org/officeDocument/2006/relationships/slideMaster" Target="slideMasters/slideMaster2.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0"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6.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27.jpe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14.jpe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Rectangle 7"/>
          <p:cNvSpPr/>
          <p:nvPr/>
        </p:nvSpPr>
        <p:spPr>
          <a:xfrm>
            <a:off x="-635" y="3346450"/>
            <a:ext cx="14631035" cy="20294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sz="4800" b="1"/>
              <a:t>Th</a:t>
            </a:r>
            <a:r>
              <a:rPr lang="" altLang="en-US" sz="4800" b="1"/>
              <a:t>è</a:t>
            </a:r>
            <a:r>
              <a:rPr lang="en-US" altLang="fr-CA" sz="4800" b="1"/>
              <a:t>me 3 : Analyse de donn</a:t>
            </a:r>
            <a:r>
              <a:rPr lang="en-US" altLang="en-US" sz="4800" b="1"/>
              <a:t>é</a:t>
            </a:r>
            <a:r>
              <a:rPr lang="en-US" altLang="fr-CA" sz="4800" b="1"/>
              <a:t>es massives avec Hadoop</a:t>
            </a:r>
            <a:endParaRPr lang="en-US" altLang="fr-CA" sz="4800" b="1"/>
          </a:p>
        </p:txBody>
      </p:sp>
      <p:pic>
        <p:nvPicPr>
          <p:cNvPr id="2" name="Image 1"/>
          <p:cNvPicPr/>
          <p:nvPr/>
        </p:nvPicPr>
        <p:blipFill>
          <a:blip r:embed="rId1"/>
          <a:stretch>
            <a:fillRect/>
          </a:stretch>
        </p:blipFill>
        <p:spPr>
          <a:xfrm>
            <a:off x="-635" y="0"/>
            <a:ext cx="3048000" cy="2667000"/>
          </a:xfrm>
          <a:prstGeom prst="rect">
            <a:avLst/>
          </a:prstGeom>
        </p:spPr>
      </p:pic>
      <p:pic>
        <p:nvPicPr>
          <p:cNvPr id="3" name="Image 2"/>
          <p:cNvPicPr/>
          <p:nvPr/>
        </p:nvPicPr>
        <p:blipFill>
          <a:blip r:embed="rId2"/>
          <a:stretch>
            <a:fillRect/>
          </a:stretch>
        </p:blipFill>
        <p:spPr>
          <a:xfrm>
            <a:off x="11200130" y="0"/>
            <a:ext cx="3430270" cy="2617470"/>
          </a:xfrm>
          <a:prstGeom prst="rect">
            <a:avLst/>
          </a:prstGeom>
        </p:spPr>
      </p:pic>
      <p:sp>
        <p:nvSpPr>
          <p:cNvPr id="4" name="Zone de texte 3"/>
          <p:cNvSpPr txBox="1"/>
          <p:nvPr/>
        </p:nvSpPr>
        <p:spPr>
          <a:xfrm>
            <a:off x="4063365" y="1412240"/>
            <a:ext cx="5782945" cy="460375"/>
          </a:xfrm>
          <a:prstGeom prst="rect">
            <a:avLst/>
          </a:prstGeom>
          <a:noFill/>
          <a:ln>
            <a:solidFill>
              <a:schemeClr val="bg1"/>
            </a:solidFill>
          </a:ln>
        </p:spPr>
        <p:txBody>
          <a:bodyPr wrap="square" rtlCol="0">
            <a:spAutoFit/>
          </a:bodyPr>
          <a:p>
            <a:r>
              <a:rPr lang="en-US" altLang="fr-CA" sz="2400" b="1">
                <a:solidFill>
                  <a:schemeClr val="bg1"/>
                </a:solidFill>
              </a:rPr>
              <a:t>PROJET DE BIG DATA ET CLOUD COMPUTING </a:t>
            </a:r>
            <a:endParaRPr lang="en-US" altLang="fr-CA" sz="2400" b="1">
              <a:solidFill>
                <a:schemeClr val="bg1"/>
              </a:solidFill>
            </a:endParaRPr>
          </a:p>
        </p:txBody>
      </p:sp>
      <p:sp>
        <p:nvSpPr>
          <p:cNvPr id="7" name="Zone de texte 6"/>
          <p:cNvSpPr txBox="1"/>
          <p:nvPr/>
        </p:nvSpPr>
        <p:spPr>
          <a:xfrm>
            <a:off x="180975" y="5895975"/>
            <a:ext cx="5384165" cy="1198880"/>
          </a:xfrm>
          <a:prstGeom prst="rect">
            <a:avLst/>
          </a:prstGeom>
          <a:noFill/>
          <a:ln w="12700">
            <a:solidFill>
              <a:schemeClr val="bg1"/>
            </a:solidFill>
          </a:ln>
        </p:spPr>
        <p:txBody>
          <a:bodyPr wrap="square" rtlCol="0">
            <a:spAutoFit/>
          </a:bodyPr>
          <a:p>
            <a:r>
              <a:rPr lang="en-US" altLang="fr-CA" b="1">
                <a:solidFill>
                  <a:schemeClr val="bg1"/>
                </a:solidFill>
              </a:rPr>
              <a:t>Pr</a:t>
            </a:r>
            <a:r>
              <a:rPr lang="fr-FR" altLang="fr-CA" b="1">
                <a:solidFill>
                  <a:schemeClr val="bg1"/>
                </a:solidFill>
              </a:rPr>
              <a:t>é</a:t>
            </a:r>
            <a:r>
              <a:rPr lang="en-US" altLang="fr-CA" b="1">
                <a:solidFill>
                  <a:schemeClr val="bg1"/>
                </a:solidFill>
              </a:rPr>
              <a:t>sent</a:t>
            </a:r>
            <a:r>
              <a:rPr lang="fr-FR" altLang="fr-CA" b="1">
                <a:solidFill>
                  <a:schemeClr val="bg1"/>
                </a:solidFill>
              </a:rPr>
              <a:t>é par</a:t>
            </a:r>
            <a:r>
              <a:rPr lang="en-US" altLang="fr-CA" b="1">
                <a:solidFill>
                  <a:schemeClr val="bg1"/>
                </a:solidFill>
              </a:rPr>
              <a:t>:</a:t>
            </a:r>
            <a:endParaRPr lang="en-US" altLang="fr-CA" b="1">
              <a:solidFill>
                <a:schemeClr val="bg1"/>
              </a:solidFill>
            </a:endParaRPr>
          </a:p>
          <a:p>
            <a:r>
              <a:rPr lang="en-US" altLang="fr-CA">
                <a:solidFill>
                  <a:schemeClr val="bg1"/>
                </a:solidFill>
              </a:rPr>
              <a:t>Baba BA</a:t>
            </a:r>
            <a:endParaRPr lang="en-US" altLang="fr-CA">
              <a:solidFill>
                <a:schemeClr val="bg1"/>
              </a:solidFill>
            </a:endParaRPr>
          </a:p>
          <a:p>
            <a:r>
              <a:rPr lang="en-US" altLang="fr-CA">
                <a:solidFill>
                  <a:schemeClr val="bg1"/>
                </a:solidFill>
              </a:rPr>
              <a:t>Parfait Jemmy Prodige NGOYI,</a:t>
            </a:r>
            <a:endParaRPr lang="en-US" altLang="fr-CA">
              <a:solidFill>
                <a:schemeClr val="bg1"/>
              </a:solidFill>
            </a:endParaRPr>
          </a:p>
          <a:p>
            <a:r>
              <a:rPr lang="en-US" altLang="fr-CA">
                <a:solidFill>
                  <a:schemeClr val="bg1"/>
                </a:solidFill>
              </a:rPr>
              <a:t>Etudiants analystes statisticiens, AS3-Data-Science  (DS)</a:t>
            </a:r>
            <a:endParaRPr lang="en-US" altLang="fr-CA">
              <a:solidFill>
                <a:schemeClr val="bg1"/>
              </a:solidFill>
            </a:endParaRPr>
          </a:p>
        </p:txBody>
      </p:sp>
      <p:sp>
        <p:nvSpPr>
          <p:cNvPr id="9" name="Zone de texte 8"/>
          <p:cNvSpPr txBox="1"/>
          <p:nvPr/>
        </p:nvSpPr>
        <p:spPr>
          <a:xfrm>
            <a:off x="9110345" y="5871845"/>
            <a:ext cx="4876800" cy="1223010"/>
          </a:xfrm>
          <a:prstGeom prst="rect">
            <a:avLst/>
          </a:prstGeom>
          <a:noFill/>
          <a:ln>
            <a:solidFill>
              <a:schemeClr val="bg1"/>
            </a:solidFill>
          </a:ln>
        </p:spPr>
        <p:txBody>
          <a:bodyPr wrap="square" rtlCol="0">
            <a:noAutofit/>
          </a:bodyPr>
          <a:p>
            <a:r>
              <a:rPr lang="en-US" altLang="fr-CA" b="1">
                <a:solidFill>
                  <a:schemeClr val="bg1"/>
                </a:solidFill>
              </a:rPr>
              <a:t>Responsable de cours :</a:t>
            </a:r>
            <a:endParaRPr lang="en-US" altLang="fr-CA" b="1">
              <a:solidFill>
                <a:schemeClr val="bg1"/>
              </a:solidFill>
            </a:endParaRPr>
          </a:p>
          <a:p>
            <a:r>
              <a:rPr lang="en-US" altLang="fr-CA">
                <a:solidFill>
                  <a:schemeClr val="bg1"/>
                </a:solidFill>
              </a:rPr>
              <a:t>Mously Diaw,</a:t>
            </a:r>
            <a:endParaRPr lang="en-US" altLang="fr-CA">
              <a:solidFill>
                <a:schemeClr val="bg1"/>
              </a:solidFill>
            </a:endParaRPr>
          </a:p>
          <a:p>
            <a:r>
              <a:rPr lang="en-US" altLang="fr-CA">
                <a:solidFill>
                  <a:schemeClr val="bg1"/>
                </a:solidFill>
              </a:rPr>
              <a:t>Senior Machine Learning Engineer</a:t>
            </a:r>
            <a:endParaRPr lang="en-US" altLang="fr-CA">
              <a:solidFill>
                <a:schemeClr val="bg1"/>
              </a:solidFill>
            </a:endParaRPr>
          </a:p>
          <a:p>
            <a:r>
              <a:rPr lang="en-US" altLang="fr-CA">
                <a:solidFill>
                  <a:schemeClr val="bg1"/>
                </a:solidFill>
              </a:rPr>
              <a:t>Entrepreneure @Sen-IA</a:t>
            </a:r>
            <a:endParaRPr lang="en-US" altLang="fr-CA">
              <a:solidFill>
                <a:schemeClr val="bg1"/>
              </a:solidFill>
            </a:endParaRPr>
          </a:p>
        </p:txBody>
      </p:sp>
      <p:sp>
        <p:nvSpPr>
          <p:cNvPr id="10" name="Zone de texte 9"/>
          <p:cNvSpPr txBox="1"/>
          <p:nvPr/>
        </p:nvSpPr>
        <p:spPr>
          <a:xfrm>
            <a:off x="4695190" y="7590790"/>
            <a:ext cx="4876800" cy="368300"/>
          </a:xfrm>
          <a:prstGeom prst="rect">
            <a:avLst/>
          </a:prstGeom>
          <a:noFill/>
          <a:ln w="12700">
            <a:solidFill>
              <a:schemeClr val="bg1"/>
            </a:solidFill>
          </a:ln>
        </p:spPr>
        <p:txBody>
          <a:bodyPr wrap="square" rtlCol="0">
            <a:spAutoFit/>
          </a:bodyPr>
          <a:p>
            <a:pPr algn="ctr"/>
            <a:r>
              <a:rPr lang="en-US" altLang="fr-CA">
                <a:solidFill>
                  <a:schemeClr val="bg1"/>
                </a:solidFill>
              </a:rPr>
              <a:t>Ann</a:t>
            </a:r>
            <a:r>
              <a:rPr lang="fr-FR" altLang="fr-CA">
                <a:solidFill>
                  <a:schemeClr val="bg1"/>
                </a:solidFill>
              </a:rPr>
              <a:t>é</a:t>
            </a:r>
            <a:r>
              <a:rPr lang="en-US" altLang="fr-CA">
                <a:solidFill>
                  <a:schemeClr val="bg1"/>
                </a:solidFill>
              </a:rPr>
              <a:t>e acad</a:t>
            </a:r>
            <a:r>
              <a:rPr lang="fr-FR" altLang="fr-CA">
                <a:solidFill>
                  <a:schemeClr val="bg1"/>
                </a:solidFill>
              </a:rPr>
              <a:t>é</a:t>
            </a:r>
            <a:r>
              <a:rPr lang="en-US" altLang="fr-CA">
                <a:solidFill>
                  <a:schemeClr val="bg1"/>
                </a:solidFill>
              </a:rPr>
              <a:t>mique: 2024-2025</a:t>
            </a:r>
            <a:endParaRPr lang="en-US" altLang="fr-CA">
              <a:solidFill>
                <a:schemeClr val="bg1"/>
              </a:solidFill>
            </a:endParaRPr>
          </a:p>
        </p:txBody>
      </p:sp>
      <p:sp>
        <p:nvSpPr>
          <p:cNvPr id="12" name="Moins 11"/>
          <p:cNvSpPr/>
          <p:nvPr/>
        </p:nvSpPr>
        <p:spPr>
          <a:xfrm>
            <a:off x="12614275" y="7590155"/>
            <a:ext cx="2043430" cy="791845"/>
          </a:xfrm>
          <a:prstGeom prst="mathMinu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CA"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Image 1"/>
          <p:cNvPicPr/>
          <p:nvPr/>
        </p:nvPicPr>
        <p:blipFill>
          <a:blip r:embed="rId1"/>
          <a:stretch>
            <a:fillRect/>
          </a:stretch>
        </p:blipFill>
        <p:spPr>
          <a:xfrm>
            <a:off x="121285" y="184150"/>
            <a:ext cx="14254480" cy="79044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604957"/>
            <a:ext cx="12788503" cy="712708"/>
          </a:xfrm>
          <a:prstGeom prst="rect">
            <a:avLst/>
          </a:prstGeom>
          <a:noFill/>
        </p:spPr>
        <p:txBody>
          <a:bodyPr wrap="none" lIns="0" tIns="0" rIns="0" bIns="0" rtlCol="0" anchor="t"/>
          <a:lstStyle/>
          <a:p>
            <a:pPr marL="0" indent="0">
              <a:lnSpc>
                <a:spcPts val="5600"/>
              </a:lnSpc>
              <a:buNone/>
            </a:pPr>
            <a:r>
              <a:rPr lang="en-US" sz="4450" b="1" dirty="0">
                <a:solidFill>
                  <a:srgbClr val="9998FF"/>
                </a:solidFill>
                <a:latin typeface="Times New Roman" panose="02020603050405020304" pitchFamily="18" charset="0"/>
                <a:ea typeface="Barlow Bold" pitchFamily="34" charset="-122"/>
                <a:cs typeface="Times New Roman" panose="02020603050405020304" pitchFamily="18" charset="0"/>
              </a:rPr>
              <a:t>MapReduce : Le Modèle de Programmation Hadoop</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58309" y="1750933"/>
            <a:ext cx="13113782" cy="1040130"/>
          </a:xfrm>
          <a:prstGeom prst="rect">
            <a:avLst/>
          </a:prstGeom>
          <a:noFill/>
        </p:spPr>
        <p:txBody>
          <a:bodyPr wrap="square" lIns="0" tIns="0" rIns="0" bIns="0" rtlCol="0" anchor="t"/>
          <a:lstStyle/>
          <a:p>
            <a:pPr marL="0" indent="0">
              <a:lnSpc>
                <a:spcPct val="100000"/>
              </a:lnSpc>
              <a:buNone/>
            </a:pPr>
            <a:r>
              <a:rPr lang="fr-FR" sz="3200" dirty="0">
                <a:solidFill>
                  <a:schemeClr val="bg1"/>
                </a:solidFill>
              </a:rPr>
              <a:t>MapReduce divise le traitement en deux phases : Map et Reduce. La phase Map transforme les données. La phase Reduce agrège les résultats. Ce modèle permet le traitement parallèle des données. MapReduce simplifie le développement d'applications Big Data.</a:t>
            </a:r>
            <a:endParaRPr lang="fr-FR" sz="3200" dirty="0">
              <a:solidFill>
                <a:schemeClr val="bg1"/>
              </a:solidFill>
            </a:endParaRPr>
          </a:p>
        </p:txBody>
      </p:sp>
      <p:sp>
        <p:nvSpPr>
          <p:cNvPr id="4" name="Text 2"/>
          <p:cNvSpPr/>
          <p:nvPr/>
        </p:nvSpPr>
        <p:spPr>
          <a:xfrm>
            <a:off x="1736288" y="4913233"/>
            <a:ext cx="2850713" cy="356235"/>
          </a:xfrm>
          <a:prstGeom prst="rect">
            <a:avLst/>
          </a:prstGeom>
          <a:noFill/>
        </p:spPr>
        <p:txBody>
          <a:bodyPr wrap="none" lIns="0" tIns="0" rIns="0" bIns="0" rtlCol="0" anchor="t"/>
          <a:lstStyle/>
          <a:p>
            <a:pPr marL="0" indent="0" algn="r">
              <a:lnSpc>
                <a:spcPts val="2800"/>
              </a:lnSpc>
              <a:buNone/>
            </a:pPr>
            <a:r>
              <a:rPr lang="en-US" sz="2200" b="1" dirty="0">
                <a:solidFill>
                  <a:srgbClr val="EEEFF5"/>
                </a:solidFill>
                <a:latin typeface="Times New Roman" panose="02020603050405020304" pitchFamily="18" charset="0"/>
                <a:ea typeface="Barlow Bold" pitchFamily="34" charset="-122"/>
                <a:cs typeface="Times New Roman" panose="02020603050405020304" pitchFamily="18" charset="0"/>
              </a:rPr>
              <a:t>Map</a:t>
            </a:r>
            <a:endParaRPr lang="en-US" sz="2200" dirty="0">
              <a:latin typeface="Times New Roman" panose="02020603050405020304" pitchFamily="18" charset="0"/>
              <a:cs typeface="Times New Roman" panose="02020603050405020304" pitchFamily="18" charset="0"/>
            </a:endParaRPr>
          </a:p>
        </p:txBody>
      </p:sp>
      <p:sp>
        <p:nvSpPr>
          <p:cNvPr id="5" name="Text 3"/>
          <p:cNvSpPr/>
          <p:nvPr/>
        </p:nvSpPr>
        <p:spPr>
          <a:xfrm>
            <a:off x="866894" y="5399365"/>
            <a:ext cx="3828693" cy="346710"/>
          </a:xfrm>
          <a:prstGeom prst="rect">
            <a:avLst/>
          </a:prstGeom>
          <a:noFill/>
        </p:spPr>
        <p:txBody>
          <a:bodyPr wrap="none" lIns="0" tIns="0" rIns="0" bIns="0" rtlCol="0" anchor="t"/>
          <a:lstStyle/>
          <a:p>
            <a:pPr marL="0" indent="0" algn="r">
              <a:lnSpc>
                <a:spcPts val="2700"/>
              </a:lnSpc>
              <a:buNone/>
            </a:pPr>
            <a:r>
              <a:rPr lang="fr-FR" sz="3200" dirty="0">
                <a:solidFill>
                  <a:schemeClr val="bg1"/>
                </a:solidFill>
              </a:rPr>
              <a:t>Transforme les données</a:t>
            </a:r>
            <a:r>
              <a:rPr lang="en-US" sz="1700" dirty="0">
                <a:solidFill>
                  <a:srgbClr val="EEEFF5"/>
                </a:solidFill>
                <a:latin typeface="Times New Roman" panose="02020603050405020304" pitchFamily="18" charset="0"/>
                <a:ea typeface="Montserrat" pitchFamily="34" charset="-122"/>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1"/>
          <a:stretch>
            <a:fillRect/>
          </a:stretch>
        </p:blipFill>
        <p:spPr>
          <a:xfrm>
            <a:off x="5020310" y="4837430"/>
            <a:ext cx="4589780" cy="2787015"/>
          </a:xfrm>
          <a:prstGeom prst="rect">
            <a:avLst/>
          </a:prstGeom>
        </p:spPr>
      </p:pic>
      <p:sp>
        <p:nvSpPr>
          <p:cNvPr id="7" name="Text 4"/>
          <p:cNvSpPr/>
          <p:nvPr/>
        </p:nvSpPr>
        <p:spPr>
          <a:xfrm>
            <a:off x="5684699" y="4836616"/>
            <a:ext cx="95845" cy="433388"/>
          </a:xfrm>
          <a:prstGeom prst="rect">
            <a:avLst/>
          </a:prstGeom>
          <a:noFill/>
        </p:spPr>
        <p:txBody>
          <a:bodyPr wrap="none" lIns="0" tIns="0" rIns="0" bIns="0" rtlCol="0" anchor="t"/>
          <a:lstStyle/>
          <a:p>
            <a:pPr marL="0" indent="0">
              <a:lnSpc>
                <a:spcPts val="3400"/>
              </a:lnSpc>
              <a:buNone/>
            </a:pPr>
            <a:r>
              <a:rPr lang="en-US" sz="2100" b="1" dirty="0">
                <a:solidFill>
                  <a:srgbClr val="EEEFF5"/>
                </a:solidFill>
                <a:latin typeface="Times New Roman" panose="02020603050405020304" pitchFamily="18" charset="0"/>
                <a:ea typeface="Barlow Bold" pitchFamily="34" charset="-122"/>
                <a:cs typeface="Times New Roman" panose="02020603050405020304" pitchFamily="18" charset="0"/>
              </a:rPr>
              <a:t>1</a:t>
            </a:r>
            <a:endParaRPr lang="en-US" sz="2100" dirty="0">
              <a:latin typeface="Times New Roman" panose="02020603050405020304" pitchFamily="18" charset="0"/>
              <a:cs typeface="Times New Roman" panose="02020603050405020304" pitchFamily="18" charset="0"/>
            </a:endParaRPr>
          </a:p>
        </p:txBody>
      </p:sp>
      <p:sp>
        <p:nvSpPr>
          <p:cNvPr id="8" name="Text 5"/>
          <p:cNvSpPr/>
          <p:nvPr/>
        </p:nvSpPr>
        <p:spPr>
          <a:xfrm>
            <a:off x="9934932" y="3684508"/>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EEEFF5"/>
                </a:solidFill>
                <a:latin typeface="Times New Roman" panose="02020603050405020304" pitchFamily="18" charset="0"/>
                <a:ea typeface="Barlow Bold" pitchFamily="34" charset="-122"/>
                <a:cs typeface="Times New Roman" panose="02020603050405020304" pitchFamily="18" charset="0"/>
              </a:rPr>
              <a:t>Shuffle</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9934932" y="4170640"/>
            <a:ext cx="3937159" cy="346710"/>
          </a:xfrm>
          <a:prstGeom prst="rect">
            <a:avLst/>
          </a:prstGeom>
          <a:noFill/>
        </p:spPr>
        <p:txBody>
          <a:bodyPr wrap="none" lIns="0" tIns="0" rIns="0" bIns="0" rtlCol="0" anchor="t"/>
          <a:lstStyle/>
          <a:p>
            <a:pPr marL="0" indent="0" algn="l">
              <a:lnSpc>
                <a:spcPts val="2700"/>
              </a:lnSpc>
              <a:buNone/>
            </a:pPr>
            <a:r>
              <a:rPr lang="fr-FR" sz="3200" dirty="0">
                <a:solidFill>
                  <a:schemeClr val="bg1"/>
                </a:solidFill>
              </a:rPr>
              <a:t>Organise les données</a:t>
            </a:r>
            <a:r>
              <a:rPr lang="en-US" sz="1700" dirty="0">
                <a:solidFill>
                  <a:srgbClr val="EEEFF5"/>
                </a:solidFill>
                <a:latin typeface="Times New Roman" panose="02020603050405020304" pitchFamily="18" charset="0"/>
                <a:ea typeface="Montserrat" pitchFamily="34" charset="-122"/>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pic>
        <p:nvPicPr>
          <p:cNvPr id="10" name="Image 1" descr="preencoded.png"/>
          <p:cNvPicPr>
            <a:picLocks noChangeAspect="1"/>
          </p:cNvPicPr>
          <p:nvPr/>
        </p:nvPicPr>
        <p:blipFill>
          <a:blip r:embed="rId2"/>
          <a:stretch>
            <a:fillRect/>
          </a:stretch>
        </p:blipFill>
        <p:spPr>
          <a:xfrm>
            <a:off x="6097270" y="4111625"/>
            <a:ext cx="3512820" cy="3512820"/>
          </a:xfrm>
          <a:prstGeom prst="rect">
            <a:avLst/>
          </a:prstGeom>
        </p:spPr>
      </p:pic>
      <p:sp>
        <p:nvSpPr>
          <p:cNvPr id="11" name="Text 7"/>
          <p:cNvSpPr/>
          <p:nvPr/>
        </p:nvSpPr>
        <p:spPr>
          <a:xfrm>
            <a:off x="8269665" y="3880425"/>
            <a:ext cx="151686" cy="433388"/>
          </a:xfrm>
          <a:prstGeom prst="rect">
            <a:avLst/>
          </a:prstGeom>
          <a:noFill/>
        </p:spPr>
        <p:txBody>
          <a:bodyPr wrap="none" lIns="0" tIns="0" rIns="0" bIns="0" rtlCol="0" anchor="t"/>
          <a:lstStyle/>
          <a:p>
            <a:pPr marL="0" indent="0">
              <a:lnSpc>
                <a:spcPts val="3400"/>
              </a:lnSpc>
              <a:buNone/>
            </a:pPr>
            <a:r>
              <a:rPr lang="en-US" sz="2100" b="1" dirty="0">
                <a:solidFill>
                  <a:srgbClr val="EEEFF5"/>
                </a:solidFill>
                <a:latin typeface="Times New Roman" panose="02020603050405020304" pitchFamily="18" charset="0"/>
                <a:ea typeface="Barlow Bold" pitchFamily="34" charset="-122"/>
                <a:cs typeface="Times New Roman" panose="02020603050405020304" pitchFamily="18" charset="0"/>
              </a:rPr>
              <a:t>2</a:t>
            </a:r>
            <a:endParaRPr lang="en-US" sz="2100" dirty="0">
              <a:latin typeface="Times New Roman" panose="02020603050405020304" pitchFamily="18" charset="0"/>
              <a:cs typeface="Times New Roman" panose="02020603050405020304" pitchFamily="18" charset="0"/>
            </a:endParaRPr>
          </a:p>
        </p:txBody>
      </p:sp>
      <p:sp>
        <p:nvSpPr>
          <p:cNvPr id="12" name="Text 8"/>
          <p:cNvSpPr/>
          <p:nvPr/>
        </p:nvSpPr>
        <p:spPr>
          <a:xfrm>
            <a:off x="9934932" y="6141839"/>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EEEFF5"/>
                </a:solidFill>
                <a:latin typeface="Times New Roman" panose="02020603050405020304" pitchFamily="18" charset="0"/>
                <a:ea typeface="Barlow Bold" pitchFamily="34" charset="-122"/>
                <a:cs typeface="Times New Roman" panose="02020603050405020304" pitchFamily="18" charset="0"/>
              </a:rPr>
              <a:t>Reduce</a:t>
            </a:r>
            <a:endParaRPr lang="en-US" sz="2200" dirty="0">
              <a:latin typeface="Times New Roman" panose="02020603050405020304" pitchFamily="18" charset="0"/>
              <a:cs typeface="Times New Roman" panose="02020603050405020304" pitchFamily="18" charset="0"/>
            </a:endParaRPr>
          </a:p>
        </p:txBody>
      </p:sp>
      <p:sp>
        <p:nvSpPr>
          <p:cNvPr id="13" name="Text 9"/>
          <p:cNvSpPr/>
          <p:nvPr/>
        </p:nvSpPr>
        <p:spPr>
          <a:xfrm>
            <a:off x="9934932" y="6627971"/>
            <a:ext cx="3937159" cy="346710"/>
          </a:xfrm>
          <a:prstGeom prst="rect">
            <a:avLst/>
          </a:prstGeom>
          <a:noFill/>
        </p:spPr>
        <p:txBody>
          <a:bodyPr wrap="none" lIns="0" tIns="0" rIns="0" bIns="0" rtlCol="0" anchor="t"/>
          <a:lstStyle/>
          <a:p>
            <a:pPr marL="0" indent="0" algn="l">
              <a:lnSpc>
                <a:spcPts val="2700"/>
              </a:lnSpc>
              <a:buNone/>
            </a:pPr>
            <a:r>
              <a:rPr lang="fr-FR" sz="3200" dirty="0">
                <a:solidFill>
                  <a:schemeClr val="bg1"/>
                </a:solidFill>
              </a:rPr>
              <a:t>Agrège les résultats.</a:t>
            </a:r>
            <a:endParaRPr lang="fr-FR" sz="3200" dirty="0">
              <a:solidFill>
                <a:schemeClr val="bg1"/>
              </a:solidFill>
            </a:endParaRPr>
          </a:p>
        </p:txBody>
      </p:sp>
      <p:sp>
        <p:nvSpPr>
          <p:cNvPr id="15" name="Text 10"/>
          <p:cNvSpPr/>
          <p:nvPr/>
        </p:nvSpPr>
        <p:spPr>
          <a:xfrm>
            <a:off x="7794010" y="6621363"/>
            <a:ext cx="146209" cy="433388"/>
          </a:xfrm>
          <a:prstGeom prst="rect">
            <a:avLst/>
          </a:prstGeom>
          <a:noFill/>
        </p:spPr>
        <p:txBody>
          <a:bodyPr wrap="none" lIns="0" tIns="0" rIns="0" bIns="0" rtlCol="0" anchor="t"/>
          <a:lstStyle/>
          <a:p>
            <a:pPr marL="0" indent="0">
              <a:lnSpc>
                <a:spcPts val="3400"/>
              </a:lnSpc>
              <a:buNone/>
            </a:pPr>
            <a:r>
              <a:rPr lang="en-US" sz="2100" b="1" dirty="0">
                <a:solidFill>
                  <a:srgbClr val="EEEFF5"/>
                </a:solidFill>
                <a:latin typeface="Times New Roman" panose="02020603050405020304" pitchFamily="18" charset="0"/>
                <a:ea typeface="Barlow Bold" pitchFamily="34" charset="-122"/>
                <a:cs typeface="Times New Roman" panose="02020603050405020304" pitchFamily="18" charset="0"/>
              </a:rPr>
              <a:t>3</a:t>
            </a:r>
            <a:endParaRPr lang="en-US" sz="2100" dirty="0">
              <a:latin typeface="Times New Roman" panose="02020603050405020304" pitchFamily="18" charset="0"/>
              <a:cs typeface="Times New Roman" panose="02020603050405020304" pitchFamily="18" charset="0"/>
            </a:endParaRPr>
          </a:p>
        </p:txBody>
      </p:sp>
      <p:sp>
        <p:nvSpPr>
          <p:cNvPr id="16" name="Flèche droite 15"/>
          <p:cNvSpPr/>
          <p:nvPr/>
        </p:nvSpPr>
        <p:spPr>
          <a:xfrm>
            <a:off x="12901930" y="7625715"/>
            <a:ext cx="1537335" cy="5607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CA" altLang="en-US"/>
          </a:p>
        </p:txBody>
      </p:sp>
      <p:sp>
        <p:nvSpPr>
          <p:cNvPr id="17" name="Ellipse 16"/>
          <p:cNvSpPr/>
          <p:nvPr/>
        </p:nvSpPr>
        <p:spPr>
          <a:xfrm>
            <a:off x="13861415" y="0"/>
            <a:ext cx="673735" cy="8229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a:t>10</a:t>
            </a:r>
            <a:endParaRPr lang="en-US" altLang="fr-CA"/>
          </a:p>
        </p:txBody>
      </p:sp>
      <p:pic>
        <p:nvPicPr>
          <p:cNvPr id="18" name="Image 17"/>
          <p:cNvPicPr/>
          <p:nvPr/>
        </p:nvPicPr>
        <p:blipFill>
          <a:blip r:embed="rId3"/>
          <a:stretch>
            <a:fillRect/>
          </a:stretch>
        </p:blipFill>
        <p:spPr>
          <a:xfrm>
            <a:off x="6355080" y="4039870"/>
            <a:ext cx="3623945" cy="22015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Image 1"/>
          <p:cNvPicPr/>
          <p:nvPr/>
        </p:nvPicPr>
        <p:blipFill>
          <a:blip r:embed="rId1"/>
          <a:stretch>
            <a:fillRect/>
          </a:stretch>
        </p:blipFill>
        <p:spPr>
          <a:xfrm>
            <a:off x="264160" y="301625"/>
            <a:ext cx="14133830" cy="77393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Image 1"/>
          <p:cNvPicPr/>
          <p:nvPr/>
        </p:nvPicPr>
        <p:blipFill>
          <a:blip r:embed="rId1"/>
          <a:stretch>
            <a:fillRect/>
          </a:stretch>
        </p:blipFill>
        <p:spPr>
          <a:xfrm>
            <a:off x="227965" y="343535"/>
            <a:ext cx="14150975" cy="77235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066086"/>
            <a:ext cx="7627382" cy="1425416"/>
          </a:xfrm>
          <a:prstGeom prst="rect">
            <a:avLst/>
          </a:prstGeom>
          <a:noFill/>
        </p:spPr>
        <p:txBody>
          <a:bodyPr wrap="square" lIns="0" tIns="0" rIns="0" bIns="0" rtlCol="0" anchor="t"/>
          <a:lstStyle/>
          <a:p>
            <a:pPr marL="0" indent="0">
              <a:lnSpc>
                <a:spcPts val="5600"/>
              </a:lnSpc>
              <a:buNone/>
            </a:pPr>
            <a:r>
              <a:rPr lang="en-US" sz="4450" b="1" dirty="0">
                <a:solidFill>
                  <a:srgbClr val="9998FF"/>
                </a:solidFill>
                <a:latin typeface="Times New Roman" panose="02020603050405020304" pitchFamily="18" charset="0"/>
                <a:ea typeface="Barlow Bold" pitchFamily="34" charset="-122"/>
                <a:cs typeface="Times New Roman" panose="02020603050405020304" pitchFamily="18" charset="0"/>
              </a:rPr>
              <a:t>YARN : Le Gestionnaire de Ressources</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44709" y="2816423"/>
            <a:ext cx="7627382" cy="1386840"/>
          </a:xfrm>
          <a:prstGeom prst="rect">
            <a:avLst/>
          </a:prstGeom>
          <a:noFill/>
        </p:spPr>
        <p:txBody>
          <a:bodyPr wrap="square" lIns="0" tIns="0" rIns="0" bIns="0" rtlCol="0" anchor="t"/>
          <a:lstStyle/>
          <a:p>
            <a:pPr marL="0" indent="0" algn="just">
              <a:lnSpc>
                <a:spcPts val="2700"/>
              </a:lnSpc>
              <a:buNone/>
            </a:pPr>
            <a:r>
              <a:rPr lang="fr-FR" sz="2400" dirty="0">
                <a:solidFill>
                  <a:schemeClr val="bg1"/>
                </a:solidFill>
              </a:rPr>
              <a:t>YARN gère les ressources du cluster Hadoop. Il alloue des ressources aux applications. Un ResourceManager coordonne les nœuds. Les NodeManagers gèrent les ressources sur chaque nœud. YARN permet l'exécution de plusieurs types d'applications sur Hadoop.</a:t>
            </a:r>
            <a:endParaRPr lang="fr-FR" sz="2400" dirty="0">
              <a:solidFill>
                <a:schemeClr val="bg1"/>
              </a:solidFill>
            </a:endParaRPr>
          </a:p>
        </p:txBody>
      </p:sp>
      <p:sp>
        <p:nvSpPr>
          <p:cNvPr id="5" name="Shape 2"/>
          <p:cNvSpPr/>
          <p:nvPr/>
        </p:nvSpPr>
        <p:spPr>
          <a:xfrm>
            <a:off x="6244709" y="4690705"/>
            <a:ext cx="487442" cy="487442"/>
          </a:xfrm>
          <a:prstGeom prst="roundRect">
            <a:avLst>
              <a:gd name="adj" fmla="val 40004"/>
            </a:avLst>
          </a:prstGeom>
          <a:solidFill>
            <a:srgbClr val="282C32"/>
          </a:solidFill>
          <a:effectLst>
            <a:outerShdw blurRad="53340" dist="26670" dir="13500000" algn="bl" rotWithShape="0">
              <a:srgbClr val="FFFFFF">
                <a:alpha val="10000"/>
              </a:srgbClr>
            </a:outerShdw>
          </a:effectLst>
        </p:spPr>
      </p:sp>
      <p:sp>
        <p:nvSpPr>
          <p:cNvPr id="6" name="Text 3"/>
          <p:cNvSpPr/>
          <p:nvPr/>
        </p:nvSpPr>
        <p:spPr>
          <a:xfrm>
            <a:off x="6427827" y="4763333"/>
            <a:ext cx="121087" cy="342067"/>
          </a:xfrm>
          <a:prstGeom prst="rect">
            <a:avLst/>
          </a:prstGeom>
          <a:noFill/>
        </p:spPr>
        <p:txBody>
          <a:bodyPr wrap="none" lIns="0" tIns="0" rIns="0" bIns="0" rtlCol="0" anchor="t"/>
          <a:lstStyle/>
          <a:p>
            <a:pPr marL="0" indent="0" algn="ctr">
              <a:lnSpc>
                <a:spcPts val="2650"/>
              </a:lnSpc>
              <a:buNone/>
            </a:pPr>
            <a:r>
              <a:rPr lang="en-US" sz="2650" b="1" dirty="0">
                <a:solidFill>
                  <a:srgbClr val="EEEFF5"/>
                </a:solidFill>
                <a:latin typeface="Times New Roman" panose="02020603050405020304" pitchFamily="18" charset="0"/>
                <a:ea typeface="Barlow Bold" pitchFamily="34" charset="-122"/>
                <a:cs typeface="Times New Roman" panose="02020603050405020304" pitchFamily="18" charset="0"/>
              </a:rPr>
              <a:t>1</a:t>
            </a:r>
            <a:endParaRPr lang="en-US" sz="2650" dirty="0">
              <a:latin typeface="Times New Roman" panose="02020603050405020304" pitchFamily="18" charset="0"/>
              <a:cs typeface="Times New Roman" panose="02020603050405020304" pitchFamily="18" charset="0"/>
            </a:endParaRPr>
          </a:p>
        </p:txBody>
      </p:sp>
      <p:sp>
        <p:nvSpPr>
          <p:cNvPr id="7" name="Text 4"/>
          <p:cNvSpPr/>
          <p:nvPr/>
        </p:nvSpPr>
        <p:spPr>
          <a:xfrm>
            <a:off x="6948726" y="4690705"/>
            <a:ext cx="2850713" cy="356235"/>
          </a:xfrm>
          <a:prstGeom prst="rect">
            <a:avLst/>
          </a:prstGeom>
          <a:noFill/>
        </p:spPr>
        <p:txBody>
          <a:bodyPr wrap="none" lIns="0" tIns="0" rIns="0" bIns="0" rtlCol="0" anchor="t"/>
          <a:lstStyle/>
          <a:p>
            <a:pPr marL="0" indent="0">
              <a:lnSpc>
                <a:spcPts val="2800"/>
              </a:lnSpc>
              <a:buNone/>
            </a:pPr>
            <a:r>
              <a:rPr lang="en-US" sz="2200" b="1" dirty="0">
                <a:solidFill>
                  <a:srgbClr val="EEEFF5"/>
                </a:solidFill>
                <a:latin typeface="Times New Roman" panose="02020603050405020304" pitchFamily="18" charset="0"/>
                <a:ea typeface="Barlow Bold" pitchFamily="34" charset="-122"/>
                <a:cs typeface="Times New Roman" panose="02020603050405020304" pitchFamily="18" charset="0"/>
              </a:rPr>
              <a:t>ResourceManager</a:t>
            </a:r>
            <a:endParaRPr lang="en-US" sz="2200" dirty="0">
              <a:latin typeface="Times New Roman" panose="02020603050405020304" pitchFamily="18" charset="0"/>
              <a:cs typeface="Times New Roman" panose="02020603050405020304" pitchFamily="18" charset="0"/>
            </a:endParaRPr>
          </a:p>
        </p:txBody>
      </p:sp>
      <p:sp>
        <p:nvSpPr>
          <p:cNvPr id="8" name="Text 5"/>
          <p:cNvSpPr/>
          <p:nvPr/>
        </p:nvSpPr>
        <p:spPr>
          <a:xfrm>
            <a:off x="6948726" y="5176838"/>
            <a:ext cx="3001447" cy="693420"/>
          </a:xfrm>
          <a:prstGeom prst="rect">
            <a:avLst/>
          </a:prstGeom>
          <a:noFill/>
        </p:spPr>
        <p:txBody>
          <a:bodyPr wrap="square" lIns="0" tIns="0" rIns="0" bIns="0" rtlCol="0" anchor="t"/>
          <a:lstStyle/>
          <a:p>
            <a:pPr marL="0" indent="0" algn="l">
              <a:lnSpc>
                <a:spcPts val="2700"/>
              </a:lnSpc>
              <a:buNone/>
            </a:pPr>
            <a:r>
              <a:rPr lang="fr-FR" sz="2400" dirty="0">
                <a:solidFill>
                  <a:schemeClr val="bg1"/>
                </a:solidFill>
              </a:rPr>
              <a:t>Coordonne les ressources du cluster.</a:t>
            </a:r>
            <a:endParaRPr lang="fr-FR" sz="2400" dirty="0">
              <a:solidFill>
                <a:schemeClr val="bg1"/>
              </a:solidFill>
            </a:endParaRPr>
          </a:p>
        </p:txBody>
      </p:sp>
      <p:sp>
        <p:nvSpPr>
          <p:cNvPr id="9" name="Shape 6"/>
          <p:cNvSpPr/>
          <p:nvPr/>
        </p:nvSpPr>
        <p:spPr>
          <a:xfrm>
            <a:off x="10166747" y="4690705"/>
            <a:ext cx="487442" cy="487442"/>
          </a:xfrm>
          <a:prstGeom prst="roundRect">
            <a:avLst>
              <a:gd name="adj" fmla="val 40004"/>
            </a:avLst>
          </a:prstGeom>
          <a:solidFill>
            <a:srgbClr val="282C32"/>
          </a:solidFill>
          <a:effectLst>
            <a:outerShdw blurRad="53340" dist="26670" dir="13500000" algn="bl" rotWithShape="0">
              <a:srgbClr val="FFFFFF">
                <a:alpha val="10000"/>
              </a:srgbClr>
            </a:outerShdw>
          </a:effectLst>
        </p:spPr>
      </p:sp>
      <p:sp>
        <p:nvSpPr>
          <p:cNvPr id="10" name="Text 7"/>
          <p:cNvSpPr/>
          <p:nvPr/>
        </p:nvSpPr>
        <p:spPr>
          <a:xfrm>
            <a:off x="10314623" y="4763333"/>
            <a:ext cx="191572" cy="342067"/>
          </a:xfrm>
          <a:prstGeom prst="rect">
            <a:avLst/>
          </a:prstGeom>
          <a:noFill/>
        </p:spPr>
        <p:txBody>
          <a:bodyPr wrap="none" lIns="0" tIns="0" rIns="0" bIns="0" rtlCol="0" anchor="t"/>
          <a:lstStyle/>
          <a:p>
            <a:pPr marL="0" indent="0" algn="ctr">
              <a:lnSpc>
                <a:spcPts val="2650"/>
              </a:lnSpc>
              <a:buNone/>
            </a:pPr>
            <a:r>
              <a:rPr lang="en-US" sz="2650" b="1" dirty="0">
                <a:solidFill>
                  <a:srgbClr val="EEEFF5"/>
                </a:solidFill>
                <a:latin typeface="Times New Roman" panose="02020603050405020304" pitchFamily="18" charset="0"/>
                <a:ea typeface="Barlow Bold" pitchFamily="34" charset="-122"/>
                <a:cs typeface="Times New Roman" panose="02020603050405020304" pitchFamily="18" charset="0"/>
              </a:rPr>
              <a:t>2</a:t>
            </a:r>
            <a:endParaRPr lang="en-US" sz="2650" dirty="0">
              <a:latin typeface="Times New Roman" panose="02020603050405020304" pitchFamily="18" charset="0"/>
              <a:cs typeface="Times New Roman" panose="02020603050405020304" pitchFamily="18" charset="0"/>
            </a:endParaRPr>
          </a:p>
        </p:txBody>
      </p:sp>
      <p:sp>
        <p:nvSpPr>
          <p:cNvPr id="11" name="Text 8"/>
          <p:cNvSpPr/>
          <p:nvPr/>
        </p:nvSpPr>
        <p:spPr>
          <a:xfrm>
            <a:off x="10870763" y="4690705"/>
            <a:ext cx="2850713" cy="356235"/>
          </a:xfrm>
          <a:prstGeom prst="rect">
            <a:avLst/>
          </a:prstGeom>
          <a:noFill/>
        </p:spPr>
        <p:txBody>
          <a:bodyPr wrap="none" lIns="0" tIns="0" rIns="0" bIns="0" rtlCol="0" anchor="t"/>
          <a:lstStyle/>
          <a:p>
            <a:pPr marL="0" indent="0">
              <a:lnSpc>
                <a:spcPts val="2800"/>
              </a:lnSpc>
              <a:buNone/>
            </a:pPr>
            <a:r>
              <a:rPr lang="en-US" sz="2200" b="1" dirty="0">
                <a:solidFill>
                  <a:srgbClr val="EEEFF5"/>
                </a:solidFill>
                <a:latin typeface="Times New Roman" panose="02020603050405020304" pitchFamily="18" charset="0"/>
                <a:ea typeface="Barlow Bold" pitchFamily="34" charset="-122"/>
                <a:cs typeface="Times New Roman" panose="02020603050405020304" pitchFamily="18" charset="0"/>
              </a:rPr>
              <a:t>NodeManager</a:t>
            </a:r>
            <a:endParaRPr lang="en-US" sz="2200" dirty="0">
              <a:latin typeface="Times New Roman" panose="02020603050405020304" pitchFamily="18" charset="0"/>
              <a:cs typeface="Times New Roman" panose="02020603050405020304" pitchFamily="18" charset="0"/>
            </a:endParaRPr>
          </a:p>
        </p:txBody>
      </p:sp>
      <p:sp>
        <p:nvSpPr>
          <p:cNvPr id="12" name="Text 9"/>
          <p:cNvSpPr/>
          <p:nvPr/>
        </p:nvSpPr>
        <p:spPr>
          <a:xfrm>
            <a:off x="10870763" y="5176838"/>
            <a:ext cx="3001447" cy="693420"/>
          </a:xfrm>
          <a:prstGeom prst="rect">
            <a:avLst/>
          </a:prstGeom>
          <a:noFill/>
        </p:spPr>
        <p:txBody>
          <a:bodyPr wrap="square" lIns="0" tIns="0" rIns="0" bIns="0" rtlCol="0" anchor="t"/>
          <a:lstStyle/>
          <a:p>
            <a:pPr marL="0" indent="0">
              <a:lnSpc>
                <a:spcPts val="2700"/>
              </a:lnSpc>
              <a:buNone/>
            </a:pPr>
            <a:r>
              <a:rPr lang="fr-FR" sz="2400" dirty="0">
                <a:solidFill>
                  <a:schemeClr val="bg1"/>
                </a:solidFill>
              </a:rPr>
              <a:t>Gère les ressources sur chaque nœud.</a:t>
            </a:r>
            <a:endParaRPr lang="fr-FR" sz="2400" dirty="0">
              <a:solidFill>
                <a:schemeClr val="bg1"/>
              </a:solidFill>
            </a:endParaRPr>
          </a:p>
        </p:txBody>
      </p:sp>
      <p:sp>
        <p:nvSpPr>
          <p:cNvPr id="13" name="Shape 10"/>
          <p:cNvSpPr/>
          <p:nvPr/>
        </p:nvSpPr>
        <p:spPr>
          <a:xfrm>
            <a:off x="6244709" y="6330553"/>
            <a:ext cx="487442" cy="487442"/>
          </a:xfrm>
          <a:prstGeom prst="roundRect">
            <a:avLst>
              <a:gd name="adj" fmla="val 40004"/>
            </a:avLst>
          </a:prstGeom>
          <a:solidFill>
            <a:srgbClr val="282C32"/>
          </a:solidFill>
          <a:effectLst>
            <a:outerShdw blurRad="53340" dist="26670" dir="13500000" algn="bl" rotWithShape="0">
              <a:srgbClr val="FFFFFF">
                <a:alpha val="10000"/>
              </a:srgbClr>
            </a:outerShdw>
          </a:effectLst>
        </p:spPr>
      </p:sp>
      <p:sp>
        <p:nvSpPr>
          <p:cNvPr id="14" name="Text 11"/>
          <p:cNvSpPr/>
          <p:nvPr/>
        </p:nvSpPr>
        <p:spPr>
          <a:xfrm>
            <a:off x="6396037" y="6403181"/>
            <a:ext cx="184666" cy="342067"/>
          </a:xfrm>
          <a:prstGeom prst="rect">
            <a:avLst/>
          </a:prstGeom>
          <a:noFill/>
        </p:spPr>
        <p:txBody>
          <a:bodyPr wrap="none" lIns="0" tIns="0" rIns="0" bIns="0" rtlCol="0" anchor="t"/>
          <a:lstStyle/>
          <a:p>
            <a:pPr marL="0" indent="0" algn="ctr">
              <a:lnSpc>
                <a:spcPts val="2650"/>
              </a:lnSpc>
              <a:buNone/>
            </a:pPr>
            <a:r>
              <a:rPr lang="en-US" sz="2650" b="1" dirty="0">
                <a:solidFill>
                  <a:srgbClr val="EEEFF5"/>
                </a:solidFill>
                <a:latin typeface="Times New Roman" panose="02020603050405020304" pitchFamily="18" charset="0"/>
                <a:ea typeface="Barlow Bold" pitchFamily="34" charset="-122"/>
                <a:cs typeface="Times New Roman" panose="02020603050405020304" pitchFamily="18" charset="0"/>
              </a:rPr>
              <a:t>3</a:t>
            </a:r>
            <a:endParaRPr lang="en-US" sz="2650" dirty="0">
              <a:latin typeface="Times New Roman" panose="02020603050405020304" pitchFamily="18" charset="0"/>
              <a:cs typeface="Times New Roman" panose="02020603050405020304" pitchFamily="18" charset="0"/>
            </a:endParaRPr>
          </a:p>
        </p:txBody>
      </p:sp>
      <p:sp>
        <p:nvSpPr>
          <p:cNvPr id="15" name="Text 12"/>
          <p:cNvSpPr/>
          <p:nvPr/>
        </p:nvSpPr>
        <p:spPr>
          <a:xfrm>
            <a:off x="6948726" y="6330553"/>
            <a:ext cx="2850713" cy="356235"/>
          </a:xfrm>
          <a:prstGeom prst="rect">
            <a:avLst/>
          </a:prstGeom>
          <a:noFill/>
        </p:spPr>
        <p:txBody>
          <a:bodyPr wrap="none" lIns="0" tIns="0" rIns="0" bIns="0" rtlCol="0" anchor="t"/>
          <a:lstStyle/>
          <a:p>
            <a:pPr marL="0" indent="0">
              <a:lnSpc>
                <a:spcPts val="2800"/>
              </a:lnSpc>
              <a:buNone/>
            </a:pPr>
            <a:r>
              <a:rPr lang="en-US" sz="2200" b="1" dirty="0">
                <a:solidFill>
                  <a:srgbClr val="EEEFF5"/>
                </a:solidFill>
                <a:latin typeface="Times New Roman" panose="02020603050405020304" pitchFamily="18" charset="0"/>
                <a:ea typeface="Barlow Bold" pitchFamily="34" charset="-122"/>
                <a:cs typeface="Times New Roman" panose="02020603050405020304" pitchFamily="18" charset="0"/>
              </a:rPr>
              <a:t>Applications Multiples</a:t>
            </a:r>
            <a:endParaRPr lang="en-US" sz="2200" dirty="0">
              <a:latin typeface="Times New Roman" panose="02020603050405020304" pitchFamily="18" charset="0"/>
              <a:cs typeface="Times New Roman" panose="02020603050405020304" pitchFamily="18" charset="0"/>
            </a:endParaRPr>
          </a:p>
        </p:txBody>
      </p:sp>
      <p:sp>
        <p:nvSpPr>
          <p:cNvPr id="16" name="Text 13"/>
          <p:cNvSpPr/>
          <p:nvPr/>
        </p:nvSpPr>
        <p:spPr>
          <a:xfrm>
            <a:off x="6948805" y="6816725"/>
            <a:ext cx="6923405" cy="594360"/>
          </a:xfrm>
          <a:prstGeom prst="rect">
            <a:avLst/>
          </a:prstGeom>
          <a:noFill/>
        </p:spPr>
        <p:txBody>
          <a:bodyPr wrap="none" lIns="0" tIns="0" rIns="0" bIns="0" rtlCol="0" anchor="t"/>
          <a:lstStyle/>
          <a:p>
            <a:pPr marL="0" indent="0">
              <a:lnSpc>
                <a:spcPts val="2700"/>
              </a:lnSpc>
              <a:buNone/>
            </a:pPr>
            <a:r>
              <a:rPr lang="en-US" sz="2400" dirty="0">
                <a:solidFill>
                  <a:srgbClr val="EEEFF5"/>
                </a:solidFill>
                <a:ea typeface="Montserrat" pitchFamily="34" charset="-122"/>
                <a:cs typeface="+mn-lt"/>
              </a:rPr>
              <a:t>Permet l'exécution de divers types d'applications.</a:t>
            </a:r>
            <a:endParaRPr lang="en-US" sz="2400" dirty="0">
              <a:solidFill>
                <a:srgbClr val="EEEFF5"/>
              </a:solidFill>
              <a:ea typeface="Montserrat" pitchFamily="34" charset="-122"/>
              <a:cs typeface="+mn-lt"/>
            </a:endParaRPr>
          </a:p>
        </p:txBody>
      </p:sp>
      <p:pic>
        <p:nvPicPr>
          <p:cNvPr id="17" name="Image 16"/>
          <p:cNvPicPr/>
          <p:nvPr/>
        </p:nvPicPr>
        <p:blipFill>
          <a:blip r:embed="rId2"/>
          <a:stretch>
            <a:fillRect/>
          </a:stretch>
        </p:blipFill>
        <p:spPr>
          <a:xfrm>
            <a:off x="0" y="-635"/>
            <a:ext cx="5405755" cy="4687570"/>
          </a:xfrm>
          <a:prstGeom prst="rect">
            <a:avLst/>
          </a:prstGeom>
        </p:spPr>
      </p:pic>
      <p:sp>
        <p:nvSpPr>
          <p:cNvPr id="18" name="Flèche droite 17"/>
          <p:cNvSpPr/>
          <p:nvPr/>
        </p:nvSpPr>
        <p:spPr>
          <a:xfrm>
            <a:off x="12901930" y="7717790"/>
            <a:ext cx="1537335" cy="4686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CA" altLang="en-US"/>
          </a:p>
        </p:txBody>
      </p:sp>
      <p:sp>
        <p:nvSpPr>
          <p:cNvPr id="19" name="Ellipse 18"/>
          <p:cNvSpPr/>
          <p:nvPr/>
        </p:nvSpPr>
        <p:spPr>
          <a:xfrm>
            <a:off x="13861415" y="0"/>
            <a:ext cx="673735" cy="8229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a:t>11</a:t>
            </a:r>
            <a:endParaRPr lang="en-US" altLang="fr-CA"/>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Image 1"/>
          <p:cNvPicPr/>
          <p:nvPr/>
        </p:nvPicPr>
        <p:blipFill>
          <a:blip r:embed="rId1"/>
          <a:stretch>
            <a:fillRect/>
          </a:stretch>
        </p:blipFill>
        <p:spPr>
          <a:xfrm>
            <a:off x="193040" y="262890"/>
            <a:ext cx="14207490" cy="77882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233011"/>
            <a:ext cx="6844308" cy="712708"/>
          </a:xfrm>
          <a:prstGeom prst="rect">
            <a:avLst/>
          </a:prstGeom>
          <a:noFill/>
        </p:spPr>
        <p:txBody>
          <a:bodyPr wrap="none" lIns="0" tIns="0" rIns="0" bIns="0" rtlCol="0" anchor="t"/>
          <a:lstStyle/>
          <a:p>
            <a:pPr marL="0" indent="0">
              <a:lnSpc>
                <a:spcPts val="5600"/>
              </a:lnSpc>
              <a:buNone/>
            </a:pPr>
            <a:r>
              <a:rPr lang="en-US" sz="4450" b="1" dirty="0">
                <a:solidFill>
                  <a:srgbClr val="9998FF"/>
                </a:solidFill>
                <a:latin typeface="Times New Roman" panose="02020603050405020304" pitchFamily="18" charset="0"/>
                <a:ea typeface="Barlow Bold" pitchFamily="34" charset="-122"/>
                <a:cs typeface="Times New Roman" panose="02020603050405020304" pitchFamily="18" charset="0"/>
              </a:rPr>
              <a:t>Cas d'Utilisation de Hadoop</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44709" y="2270641"/>
            <a:ext cx="7627382" cy="1386840"/>
          </a:xfrm>
          <a:prstGeom prst="rect">
            <a:avLst/>
          </a:prstGeom>
          <a:noFill/>
        </p:spPr>
        <p:txBody>
          <a:bodyPr wrap="square" lIns="0" tIns="0" rIns="0" bIns="0" rtlCol="0" anchor="t"/>
          <a:lstStyle/>
          <a:p>
            <a:pPr marL="0" indent="0" algn="just">
              <a:lnSpc>
                <a:spcPts val="2700"/>
              </a:lnSpc>
              <a:buNone/>
            </a:pPr>
            <a:r>
              <a:rPr lang="fr-FR" sz="2400" dirty="0">
                <a:solidFill>
                  <a:schemeClr val="bg1"/>
                </a:solidFill>
              </a:rPr>
              <a:t>Hadoop est utilisé dans divers secteurs. Il permet l'analyse des logs, la détection de fraudes et la recommandation de produits. Les entreprises utilisent Hadoop pour améliorer leurs opérations. Il offre des informations précieuses à partir des données massives.</a:t>
            </a:r>
            <a:endParaRPr lang="fr-FR" sz="2400" dirty="0">
              <a:solidFill>
                <a:schemeClr val="bg1"/>
              </a:solidFill>
            </a:endParaRPr>
          </a:p>
        </p:txBody>
      </p:sp>
      <p:sp>
        <p:nvSpPr>
          <p:cNvPr id="5" name="Shape 2"/>
          <p:cNvSpPr/>
          <p:nvPr/>
        </p:nvSpPr>
        <p:spPr>
          <a:xfrm>
            <a:off x="6245344" y="4117102"/>
            <a:ext cx="3705463" cy="1612702"/>
          </a:xfrm>
          <a:prstGeom prst="roundRect">
            <a:avLst>
              <a:gd name="adj" fmla="val 12091"/>
            </a:avLst>
          </a:prstGeom>
          <a:solidFill>
            <a:srgbClr val="282C32"/>
          </a:solidFill>
          <a:effectLst>
            <a:outerShdw blurRad="53340" dist="26670" dir="13500000" algn="bl" rotWithShape="0">
              <a:srgbClr val="FFFFFF">
                <a:alpha val="10000"/>
              </a:srgbClr>
            </a:outerShdw>
          </a:effectLst>
        </p:spPr>
      </p:sp>
      <p:sp>
        <p:nvSpPr>
          <p:cNvPr id="6" name="Text 3"/>
          <p:cNvSpPr/>
          <p:nvPr/>
        </p:nvSpPr>
        <p:spPr>
          <a:xfrm>
            <a:off x="6461284" y="4117777"/>
            <a:ext cx="2850713" cy="356235"/>
          </a:xfrm>
          <a:prstGeom prst="rect">
            <a:avLst/>
          </a:prstGeom>
          <a:noFill/>
        </p:spPr>
        <p:txBody>
          <a:bodyPr wrap="none" lIns="0" tIns="0" rIns="0" bIns="0" rtlCol="0" anchor="t"/>
          <a:lstStyle/>
          <a:p>
            <a:pPr marL="0" indent="0">
              <a:lnSpc>
                <a:spcPts val="2800"/>
              </a:lnSpc>
              <a:buNone/>
            </a:pPr>
            <a:r>
              <a:rPr lang="en-US" sz="2200" b="1" dirty="0">
                <a:solidFill>
                  <a:srgbClr val="EEEFF5"/>
                </a:solidFill>
                <a:latin typeface="Times New Roman" panose="02020603050405020304" pitchFamily="18" charset="0"/>
                <a:ea typeface="Barlow Bold" pitchFamily="34" charset="-122"/>
                <a:cs typeface="Times New Roman" panose="02020603050405020304" pitchFamily="18" charset="0"/>
              </a:rPr>
              <a:t>Analyse des Logs</a:t>
            </a:r>
            <a:endParaRPr lang="en-US" sz="2200" b="1" dirty="0">
              <a:latin typeface="Times New Roman" panose="02020603050405020304" pitchFamily="18" charset="0"/>
              <a:cs typeface="Times New Roman" panose="02020603050405020304" pitchFamily="18" charset="0"/>
            </a:endParaRPr>
          </a:p>
        </p:txBody>
      </p:sp>
      <p:sp>
        <p:nvSpPr>
          <p:cNvPr id="7" name="Text 4"/>
          <p:cNvSpPr/>
          <p:nvPr/>
        </p:nvSpPr>
        <p:spPr>
          <a:xfrm>
            <a:off x="6461284" y="4603909"/>
            <a:ext cx="3272314" cy="693420"/>
          </a:xfrm>
          <a:prstGeom prst="rect">
            <a:avLst/>
          </a:prstGeom>
          <a:noFill/>
        </p:spPr>
        <p:txBody>
          <a:bodyPr wrap="square" lIns="0" tIns="0" rIns="0" bIns="0" rtlCol="0" anchor="t"/>
          <a:lstStyle/>
          <a:p>
            <a:pPr marL="0" indent="0" algn="just">
              <a:lnSpc>
                <a:spcPts val="2700"/>
              </a:lnSpc>
              <a:buNone/>
            </a:pPr>
            <a:r>
              <a:rPr lang="fr-FR" sz="2400" dirty="0">
                <a:solidFill>
                  <a:schemeClr val="bg1"/>
                </a:solidFill>
              </a:rPr>
              <a:t>Identifie les problèmes et les tendances à partir des logs.</a:t>
            </a:r>
            <a:endParaRPr lang="fr-FR" sz="2400" dirty="0">
              <a:solidFill>
                <a:schemeClr val="bg1"/>
              </a:solidFill>
            </a:endParaRPr>
          </a:p>
        </p:txBody>
      </p:sp>
      <p:sp>
        <p:nvSpPr>
          <p:cNvPr id="8" name="Shape 5"/>
          <p:cNvSpPr/>
          <p:nvPr/>
        </p:nvSpPr>
        <p:spPr>
          <a:xfrm>
            <a:off x="10221357" y="3982482"/>
            <a:ext cx="3705463" cy="1612702"/>
          </a:xfrm>
          <a:prstGeom prst="roundRect">
            <a:avLst>
              <a:gd name="adj" fmla="val 12091"/>
            </a:avLst>
          </a:prstGeom>
          <a:solidFill>
            <a:srgbClr val="282C32"/>
          </a:solidFill>
          <a:effectLst>
            <a:outerShdw blurRad="53340" dist="26670" dir="13500000" algn="bl" rotWithShape="0">
              <a:srgbClr val="FFFFFF">
                <a:alpha val="10000"/>
              </a:srgbClr>
            </a:outerShdw>
          </a:effectLst>
        </p:spPr>
      </p:sp>
      <p:sp>
        <p:nvSpPr>
          <p:cNvPr id="9" name="Text 6"/>
          <p:cNvSpPr/>
          <p:nvPr/>
        </p:nvSpPr>
        <p:spPr>
          <a:xfrm>
            <a:off x="10383322" y="4117777"/>
            <a:ext cx="2850713" cy="356235"/>
          </a:xfrm>
          <a:prstGeom prst="rect">
            <a:avLst/>
          </a:prstGeom>
          <a:noFill/>
        </p:spPr>
        <p:txBody>
          <a:bodyPr wrap="none" lIns="0" tIns="0" rIns="0" bIns="0" rtlCol="0" anchor="t"/>
          <a:lstStyle/>
          <a:p>
            <a:pPr marL="0" indent="0">
              <a:lnSpc>
                <a:spcPts val="2800"/>
              </a:lnSpc>
              <a:buNone/>
            </a:pPr>
            <a:r>
              <a:rPr lang="en-US" sz="2200" b="1" dirty="0">
                <a:solidFill>
                  <a:srgbClr val="EEEFF5"/>
                </a:solidFill>
                <a:latin typeface="Times New Roman" panose="02020603050405020304" pitchFamily="18" charset="0"/>
                <a:ea typeface="Barlow Bold" pitchFamily="34" charset="-122"/>
                <a:cs typeface="Times New Roman" panose="02020603050405020304" pitchFamily="18" charset="0"/>
              </a:rPr>
              <a:t>Détection de Fraudes</a:t>
            </a:r>
            <a:endParaRPr lang="en-US" sz="2200" dirty="0">
              <a:latin typeface="Times New Roman" panose="02020603050405020304" pitchFamily="18" charset="0"/>
              <a:cs typeface="Times New Roman" panose="02020603050405020304" pitchFamily="18" charset="0"/>
            </a:endParaRPr>
          </a:p>
        </p:txBody>
      </p:sp>
      <p:sp>
        <p:nvSpPr>
          <p:cNvPr id="10" name="Text 7"/>
          <p:cNvSpPr/>
          <p:nvPr/>
        </p:nvSpPr>
        <p:spPr>
          <a:xfrm>
            <a:off x="10383322" y="4603909"/>
            <a:ext cx="3272314" cy="693420"/>
          </a:xfrm>
          <a:prstGeom prst="rect">
            <a:avLst/>
          </a:prstGeom>
          <a:noFill/>
        </p:spPr>
        <p:txBody>
          <a:bodyPr wrap="square" lIns="0" tIns="0" rIns="0" bIns="0" rtlCol="0" anchor="t"/>
          <a:lstStyle/>
          <a:p>
            <a:pPr marL="0" indent="0" algn="just">
              <a:lnSpc>
                <a:spcPts val="2700"/>
              </a:lnSpc>
              <a:buNone/>
            </a:pPr>
            <a:r>
              <a:rPr lang="fr-FR" sz="2400" dirty="0">
                <a:solidFill>
                  <a:schemeClr val="bg1"/>
                </a:solidFill>
              </a:rPr>
              <a:t>Détecte les activités frauduleuses en temps réel.</a:t>
            </a:r>
            <a:endParaRPr lang="fr-FR" sz="2400" dirty="0">
              <a:solidFill>
                <a:schemeClr val="bg1"/>
              </a:solidFill>
            </a:endParaRPr>
          </a:p>
        </p:txBody>
      </p:sp>
      <p:sp>
        <p:nvSpPr>
          <p:cNvPr id="11" name="Shape 8"/>
          <p:cNvSpPr/>
          <p:nvPr/>
        </p:nvSpPr>
        <p:spPr>
          <a:xfrm>
            <a:off x="6299319" y="5729843"/>
            <a:ext cx="7627382" cy="1265992"/>
          </a:xfrm>
          <a:prstGeom prst="roundRect">
            <a:avLst>
              <a:gd name="adj" fmla="val 15403"/>
            </a:avLst>
          </a:prstGeom>
          <a:solidFill>
            <a:srgbClr val="282C32"/>
          </a:solidFill>
          <a:effectLst>
            <a:outerShdw blurRad="53340" dist="26670" dir="13500000" algn="bl" rotWithShape="0">
              <a:srgbClr val="FFFFFF">
                <a:alpha val="10000"/>
              </a:srgbClr>
            </a:outerShdw>
          </a:effectLst>
        </p:spPr>
      </p:sp>
      <p:sp>
        <p:nvSpPr>
          <p:cNvPr id="12" name="Text 9"/>
          <p:cNvSpPr/>
          <p:nvPr/>
        </p:nvSpPr>
        <p:spPr>
          <a:xfrm>
            <a:off x="6461284" y="5947053"/>
            <a:ext cx="3730943" cy="356235"/>
          </a:xfrm>
          <a:prstGeom prst="rect">
            <a:avLst/>
          </a:prstGeom>
          <a:noFill/>
        </p:spPr>
        <p:txBody>
          <a:bodyPr wrap="none" lIns="0" tIns="0" rIns="0" bIns="0" rtlCol="0" anchor="t"/>
          <a:lstStyle/>
          <a:p>
            <a:pPr marL="0" indent="0">
              <a:lnSpc>
                <a:spcPts val="2800"/>
              </a:lnSpc>
              <a:buNone/>
            </a:pPr>
            <a:r>
              <a:rPr lang="en-US" sz="2200" b="1" dirty="0">
                <a:solidFill>
                  <a:srgbClr val="EEEFF5"/>
                </a:solidFill>
                <a:latin typeface="Times New Roman" panose="02020603050405020304" pitchFamily="18" charset="0"/>
                <a:ea typeface="Barlow Bold" pitchFamily="34" charset="-122"/>
                <a:cs typeface="Times New Roman" panose="02020603050405020304" pitchFamily="18" charset="0"/>
              </a:rPr>
              <a:t>Recommandation de Produits</a:t>
            </a:r>
            <a:endParaRPr lang="en-US" sz="2200" dirty="0">
              <a:latin typeface="Times New Roman" panose="02020603050405020304" pitchFamily="18" charset="0"/>
              <a:cs typeface="Times New Roman" panose="02020603050405020304" pitchFamily="18" charset="0"/>
            </a:endParaRPr>
          </a:p>
        </p:txBody>
      </p:sp>
      <p:sp>
        <p:nvSpPr>
          <p:cNvPr id="13" name="Text 10"/>
          <p:cNvSpPr/>
          <p:nvPr/>
        </p:nvSpPr>
        <p:spPr>
          <a:xfrm>
            <a:off x="6461284" y="6433185"/>
            <a:ext cx="7194233" cy="346710"/>
          </a:xfrm>
          <a:prstGeom prst="rect">
            <a:avLst/>
          </a:prstGeom>
          <a:noFill/>
        </p:spPr>
        <p:txBody>
          <a:bodyPr wrap="none" lIns="0" tIns="0" rIns="0" bIns="0" rtlCol="0" anchor="t"/>
          <a:lstStyle/>
          <a:p>
            <a:pPr marL="0" indent="0">
              <a:lnSpc>
                <a:spcPts val="2700"/>
              </a:lnSpc>
              <a:buNone/>
            </a:pPr>
            <a:r>
              <a:rPr lang="fr-FR" sz="2400" dirty="0">
                <a:solidFill>
                  <a:schemeClr val="bg1"/>
                </a:solidFill>
              </a:rPr>
              <a:t>Fournit des recommandations personnalisées aux clients</a:t>
            </a:r>
            <a:r>
              <a:rPr lang="en-US" sz="1700" dirty="0">
                <a:solidFill>
                  <a:srgbClr val="EEEFF5"/>
                </a:solidFill>
                <a:latin typeface="Times New Roman" panose="02020603050405020304" pitchFamily="18" charset="0"/>
                <a:ea typeface="Montserrat" pitchFamily="34" charset="-122"/>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sp>
        <p:nvSpPr>
          <p:cNvPr id="14" name="Flèche droite 13"/>
          <p:cNvSpPr/>
          <p:nvPr/>
        </p:nvSpPr>
        <p:spPr>
          <a:xfrm>
            <a:off x="12901930" y="7773035"/>
            <a:ext cx="1537335" cy="4133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CA" altLang="en-US"/>
          </a:p>
        </p:txBody>
      </p:sp>
      <p:sp>
        <p:nvSpPr>
          <p:cNvPr id="15" name="Ellipse 14"/>
          <p:cNvSpPr/>
          <p:nvPr/>
        </p:nvSpPr>
        <p:spPr>
          <a:xfrm>
            <a:off x="13861415" y="0"/>
            <a:ext cx="673735" cy="8229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a:t>12</a:t>
            </a:r>
            <a:endParaRPr lang="en-US" altLang="fr-CA"/>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0920" y="647105"/>
            <a:ext cx="7762161" cy="1298496"/>
          </a:xfrm>
          <a:prstGeom prst="rect">
            <a:avLst/>
          </a:prstGeom>
          <a:noFill/>
        </p:spPr>
        <p:txBody>
          <a:bodyPr wrap="square" lIns="0" tIns="0" rIns="0" bIns="0" rtlCol="0" anchor="t"/>
          <a:lstStyle/>
          <a:p>
            <a:pPr marL="0" indent="0">
              <a:lnSpc>
                <a:spcPts val="5100"/>
              </a:lnSpc>
              <a:buNone/>
            </a:pPr>
            <a:r>
              <a:rPr lang="en-US" sz="4050" b="1" dirty="0">
                <a:solidFill>
                  <a:srgbClr val="9998FF"/>
                </a:solidFill>
                <a:latin typeface="Times New Roman" panose="02020603050405020304" pitchFamily="18" charset="0"/>
                <a:ea typeface="Barlow Bold" pitchFamily="34" charset="-122"/>
                <a:cs typeface="Times New Roman" panose="02020603050405020304" pitchFamily="18" charset="0"/>
              </a:rPr>
              <a:t>Perspectives et Évolutions de Hadoop</a:t>
            </a:r>
            <a:endParaRPr lang="en-US" sz="4050" dirty="0">
              <a:latin typeface="Times New Roman" panose="02020603050405020304" pitchFamily="18" charset="0"/>
              <a:cs typeface="Times New Roman" panose="02020603050405020304" pitchFamily="18" charset="0"/>
            </a:endParaRPr>
          </a:p>
        </p:txBody>
      </p:sp>
      <p:sp>
        <p:nvSpPr>
          <p:cNvPr id="4" name="Text 1"/>
          <p:cNvSpPr/>
          <p:nvPr/>
        </p:nvSpPr>
        <p:spPr>
          <a:xfrm>
            <a:off x="690920" y="2241709"/>
            <a:ext cx="7762161" cy="1263015"/>
          </a:xfrm>
          <a:prstGeom prst="rect">
            <a:avLst/>
          </a:prstGeom>
          <a:noFill/>
        </p:spPr>
        <p:txBody>
          <a:bodyPr wrap="square" lIns="0" tIns="0" rIns="0" bIns="0" rtlCol="0" anchor="t"/>
          <a:lstStyle/>
          <a:p>
            <a:pPr marL="0" indent="0" algn="just">
              <a:lnSpc>
                <a:spcPts val="2450"/>
              </a:lnSpc>
              <a:buNone/>
            </a:pPr>
            <a:r>
              <a:rPr lang="en-US" sz="2400" dirty="0">
                <a:solidFill>
                  <a:srgbClr val="EEEFF5"/>
                </a:solidFill>
                <a:latin typeface="Calibri" panose="020F0502020204030204" charset="0"/>
                <a:ea typeface="Montserrat" pitchFamily="34" charset="-122"/>
                <a:cs typeface="Calibri" panose="020F0502020204030204" charset="0"/>
              </a:rPr>
              <a:t>Hadoop continue d'évoluer. Il intègre de nouvelles technologies comme le cloud. Les améliorations de performance et de sécurité sont constantes. Hadoop reste une plateforme essentielle pour le Big Data. Son avenir est prometteur avec l'adoption croissante du Big Data.</a:t>
            </a:r>
            <a:endParaRPr lang="en-US" sz="2400" dirty="0">
              <a:solidFill>
                <a:srgbClr val="EEEFF5"/>
              </a:solidFill>
              <a:latin typeface="Calibri" panose="020F0502020204030204" charset="0"/>
              <a:ea typeface="Montserrat" pitchFamily="34" charset="-122"/>
              <a:cs typeface="Calibri" panose="020F0502020204030204" charset="0"/>
            </a:endParaRPr>
          </a:p>
        </p:txBody>
      </p:sp>
      <p:sp>
        <p:nvSpPr>
          <p:cNvPr id="5" name="Shape 2"/>
          <p:cNvSpPr/>
          <p:nvPr/>
        </p:nvSpPr>
        <p:spPr>
          <a:xfrm>
            <a:off x="975598" y="3726775"/>
            <a:ext cx="22860" cy="3855601"/>
          </a:xfrm>
          <a:prstGeom prst="roundRect">
            <a:avLst>
              <a:gd name="adj" fmla="val 777240"/>
            </a:avLst>
          </a:prstGeom>
          <a:solidFill>
            <a:srgbClr val="60646A"/>
          </a:solidFill>
        </p:spPr>
      </p:sp>
      <p:sp>
        <p:nvSpPr>
          <p:cNvPr id="6" name="Shape 3"/>
          <p:cNvSpPr/>
          <p:nvPr/>
        </p:nvSpPr>
        <p:spPr>
          <a:xfrm>
            <a:off x="1186220" y="4159448"/>
            <a:ext cx="690920" cy="22860"/>
          </a:xfrm>
          <a:prstGeom prst="roundRect">
            <a:avLst>
              <a:gd name="adj" fmla="val 777240"/>
            </a:avLst>
          </a:prstGeom>
          <a:solidFill>
            <a:srgbClr val="60646A"/>
          </a:solidFill>
        </p:spPr>
      </p:sp>
      <p:sp>
        <p:nvSpPr>
          <p:cNvPr id="7" name="Shape 4"/>
          <p:cNvSpPr/>
          <p:nvPr/>
        </p:nvSpPr>
        <p:spPr>
          <a:xfrm>
            <a:off x="764977" y="3948827"/>
            <a:ext cx="444103" cy="444103"/>
          </a:xfrm>
          <a:prstGeom prst="roundRect">
            <a:avLst>
              <a:gd name="adj" fmla="val 40008"/>
            </a:avLst>
          </a:prstGeom>
          <a:solidFill>
            <a:srgbClr val="282C32"/>
          </a:solidFill>
          <a:effectLst>
            <a:outerShdw blurRad="48260" dist="24130" dir="13500000" algn="bl" rotWithShape="0">
              <a:srgbClr val="FFFFFF">
                <a:alpha val="10000"/>
              </a:srgbClr>
            </a:outerShdw>
          </a:effectLst>
        </p:spPr>
      </p:sp>
      <p:sp>
        <p:nvSpPr>
          <p:cNvPr id="8" name="Text 5"/>
          <p:cNvSpPr/>
          <p:nvPr/>
        </p:nvSpPr>
        <p:spPr>
          <a:xfrm>
            <a:off x="931783" y="4015026"/>
            <a:ext cx="110371" cy="311706"/>
          </a:xfrm>
          <a:prstGeom prst="rect">
            <a:avLst/>
          </a:prstGeom>
          <a:noFill/>
        </p:spPr>
        <p:txBody>
          <a:bodyPr wrap="none" lIns="0" tIns="0" rIns="0" bIns="0" rtlCol="0" anchor="t"/>
          <a:lstStyle/>
          <a:p>
            <a:pPr marL="0" indent="0" algn="ctr">
              <a:lnSpc>
                <a:spcPts val="2450"/>
              </a:lnSpc>
              <a:buNone/>
            </a:pPr>
            <a:r>
              <a:rPr lang="en-US" sz="2450" b="1" dirty="0">
                <a:solidFill>
                  <a:srgbClr val="EEEFF5"/>
                </a:solidFill>
                <a:latin typeface="Times New Roman" panose="02020603050405020304" pitchFamily="18" charset="0"/>
                <a:ea typeface="Barlow Bold" pitchFamily="34" charset="-122"/>
                <a:cs typeface="Times New Roman" panose="02020603050405020304" pitchFamily="18" charset="0"/>
              </a:rPr>
              <a:t>1</a:t>
            </a:r>
            <a:endParaRPr lang="en-US" sz="2450" dirty="0">
              <a:latin typeface="Times New Roman" panose="02020603050405020304" pitchFamily="18" charset="0"/>
              <a:cs typeface="Times New Roman" panose="02020603050405020304" pitchFamily="18" charset="0"/>
            </a:endParaRPr>
          </a:p>
        </p:txBody>
      </p:sp>
      <p:sp>
        <p:nvSpPr>
          <p:cNvPr id="9" name="Text 6"/>
          <p:cNvSpPr/>
          <p:nvPr/>
        </p:nvSpPr>
        <p:spPr>
          <a:xfrm>
            <a:off x="2072759" y="3924181"/>
            <a:ext cx="2597587" cy="324683"/>
          </a:xfrm>
          <a:prstGeom prst="rect">
            <a:avLst/>
          </a:prstGeom>
          <a:noFill/>
        </p:spPr>
        <p:txBody>
          <a:bodyPr wrap="none" lIns="0" tIns="0" rIns="0" bIns="0" rtlCol="0" anchor="t"/>
          <a:lstStyle/>
          <a:p>
            <a:pPr marL="0" indent="0" algn="l">
              <a:lnSpc>
                <a:spcPts val="2550"/>
              </a:lnSpc>
              <a:buNone/>
            </a:pPr>
            <a:r>
              <a:rPr lang="en-US" sz="2000" b="1" dirty="0">
                <a:solidFill>
                  <a:srgbClr val="EEEFF5"/>
                </a:solidFill>
                <a:latin typeface="Times New Roman" panose="02020603050405020304" pitchFamily="18" charset="0"/>
                <a:ea typeface="Barlow Bold" pitchFamily="34" charset="-122"/>
                <a:cs typeface="Times New Roman" panose="02020603050405020304" pitchFamily="18" charset="0"/>
              </a:rPr>
              <a:t>Intégration Cloud</a:t>
            </a:r>
            <a:endParaRPr lang="en-US" sz="2000" dirty="0">
              <a:latin typeface="Times New Roman" panose="02020603050405020304" pitchFamily="18" charset="0"/>
              <a:cs typeface="Times New Roman" panose="02020603050405020304" pitchFamily="18" charset="0"/>
            </a:endParaRPr>
          </a:p>
        </p:txBody>
      </p:sp>
      <p:sp>
        <p:nvSpPr>
          <p:cNvPr id="10" name="Text 7"/>
          <p:cNvSpPr/>
          <p:nvPr/>
        </p:nvSpPr>
        <p:spPr>
          <a:xfrm>
            <a:off x="2072759" y="4367213"/>
            <a:ext cx="6380321" cy="315754"/>
          </a:xfrm>
          <a:prstGeom prst="rect">
            <a:avLst/>
          </a:prstGeom>
          <a:noFill/>
        </p:spPr>
        <p:txBody>
          <a:bodyPr wrap="none" lIns="0" tIns="0" rIns="0" bIns="0" rtlCol="0" anchor="t"/>
          <a:lstStyle/>
          <a:p>
            <a:pPr marL="0" indent="0" algn="l">
              <a:lnSpc>
                <a:spcPts val="2450"/>
              </a:lnSpc>
              <a:buNone/>
            </a:pPr>
            <a:r>
              <a:rPr lang="en-US" sz="2400" dirty="0">
                <a:solidFill>
                  <a:srgbClr val="EEEFF5"/>
                </a:solidFill>
                <a:latin typeface="Calibri" panose="020F0502020204030204" charset="0"/>
                <a:ea typeface="Montserrat" pitchFamily="34" charset="-122"/>
                <a:cs typeface="Calibri" panose="020F0502020204030204" charset="0"/>
              </a:rPr>
              <a:t>Hadoop s'intègre de plus en plus aux plateformes cloud.</a:t>
            </a:r>
            <a:endParaRPr lang="en-US" sz="2400" dirty="0">
              <a:solidFill>
                <a:srgbClr val="EEEFF5"/>
              </a:solidFill>
              <a:latin typeface="Calibri" panose="020F0502020204030204" charset="0"/>
              <a:ea typeface="Montserrat" pitchFamily="34" charset="-122"/>
              <a:cs typeface="Calibri" panose="020F0502020204030204" charset="0"/>
            </a:endParaRPr>
          </a:p>
        </p:txBody>
      </p:sp>
      <p:sp>
        <p:nvSpPr>
          <p:cNvPr id="11" name="Shape 8"/>
          <p:cNvSpPr/>
          <p:nvPr/>
        </p:nvSpPr>
        <p:spPr>
          <a:xfrm>
            <a:off x="1186220" y="5510451"/>
            <a:ext cx="690920" cy="22860"/>
          </a:xfrm>
          <a:prstGeom prst="roundRect">
            <a:avLst>
              <a:gd name="adj" fmla="val 777240"/>
            </a:avLst>
          </a:prstGeom>
          <a:solidFill>
            <a:srgbClr val="60646A"/>
          </a:solidFill>
        </p:spPr>
      </p:sp>
      <p:sp>
        <p:nvSpPr>
          <p:cNvPr id="12" name="Shape 9"/>
          <p:cNvSpPr/>
          <p:nvPr/>
        </p:nvSpPr>
        <p:spPr>
          <a:xfrm>
            <a:off x="764977" y="5299829"/>
            <a:ext cx="444103" cy="444103"/>
          </a:xfrm>
          <a:prstGeom prst="roundRect">
            <a:avLst>
              <a:gd name="adj" fmla="val 40008"/>
            </a:avLst>
          </a:prstGeom>
          <a:solidFill>
            <a:srgbClr val="282C32"/>
          </a:solidFill>
          <a:effectLst>
            <a:outerShdw blurRad="48260" dist="24130" dir="13500000" algn="bl" rotWithShape="0">
              <a:srgbClr val="FFFFFF">
                <a:alpha val="10000"/>
              </a:srgbClr>
            </a:outerShdw>
          </a:effectLst>
        </p:spPr>
      </p:sp>
      <p:sp>
        <p:nvSpPr>
          <p:cNvPr id="13" name="Text 10"/>
          <p:cNvSpPr/>
          <p:nvPr/>
        </p:nvSpPr>
        <p:spPr>
          <a:xfrm>
            <a:off x="899755" y="5366028"/>
            <a:ext cx="174546" cy="311706"/>
          </a:xfrm>
          <a:prstGeom prst="rect">
            <a:avLst/>
          </a:prstGeom>
          <a:noFill/>
        </p:spPr>
        <p:txBody>
          <a:bodyPr wrap="none" lIns="0" tIns="0" rIns="0" bIns="0" rtlCol="0" anchor="t"/>
          <a:lstStyle/>
          <a:p>
            <a:pPr marL="0" indent="0" algn="ctr">
              <a:lnSpc>
                <a:spcPts val="2450"/>
              </a:lnSpc>
              <a:buNone/>
            </a:pPr>
            <a:r>
              <a:rPr lang="en-US" sz="2450" b="1" dirty="0">
                <a:solidFill>
                  <a:srgbClr val="EEEFF5"/>
                </a:solidFill>
                <a:latin typeface="Times New Roman" panose="02020603050405020304" pitchFamily="18" charset="0"/>
                <a:ea typeface="Barlow Bold" pitchFamily="34" charset="-122"/>
                <a:cs typeface="Times New Roman" panose="02020603050405020304" pitchFamily="18" charset="0"/>
              </a:rPr>
              <a:t>2</a:t>
            </a:r>
            <a:endParaRPr lang="en-US" sz="2450" dirty="0">
              <a:latin typeface="Times New Roman" panose="02020603050405020304" pitchFamily="18" charset="0"/>
              <a:cs typeface="Times New Roman" panose="02020603050405020304" pitchFamily="18" charset="0"/>
            </a:endParaRPr>
          </a:p>
        </p:txBody>
      </p:sp>
      <p:sp>
        <p:nvSpPr>
          <p:cNvPr id="14" name="Text 11"/>
          <p:cNvSpPr/>
          <p:nvPr/>
        </p:nvSpPr>
        <p:spPr>
          <a:xfrm>
            <a:off x="2072759" y="5275183"/>
            <a:ext cx="2597587" cy="324683"/>
          </a:xfrm>
          <a:prstGeom prst="rect">
            <a:avLst/>
          </a:prstGeom>
          <a:noFill/>
        </p:spPr>
        <p:txBody>
          <a:bodyPr wrap="none" lIns="0" tIns="0" rIns="0" bIns="0" rtlCol="0" anchor="t"/>
          <a:lstStyle/>
          <a:p>
            <a:pPr marL="0" indent="0" algn="l">
              <a:lnSpc>
                <a:spcPts val="2550"/>
              </a:lnSpc>
              <a:buNone/>
            </a:pPr>
            <a:r>
              <a:rPr lang="en-US" sz="2000" b="1" dirty="0">
                <a:solidFill>
                  <a:srgbClr val="EEEFF5"/>
                </a:solidFill>
                <a:latin typeface="Times New Roman" panose="02020603050405020304" pitchFamily="18" charset="0"/>
                <a:ea typeface="Barlow Bold" pitchFamily="34" charset="-122"/>
                <a:cs typeface="Times New Roman" panose="02020603050405020304" pitchFamily="18" charset="0"/>
              </a:rPr>
              <a:t>Améliorations</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1716524" y="5718215"/>
            <a:ext cx="6380321" cy="315754"/>
          </a:xfrm>
          <a:prstGeom prst="rect">
            <a:avLst/>
          </a:prstGeom>
          <a:noFill/>
        </p:spPr>
        <p:txBody>
          <a:bodyPr wrap="none" lIns="0" tIns="0" rIns="0" bIns="0" rtlCol="0" anchor="t"/>
          <a:lstStyle/>
          <a:p>
            <a:pPr marL="0" indent="0" algn="l">
              <a:lnSpc>
                <a:spcPts val="2450"/>
              </a:lnSpc>
              <a:buNone/>
            </a:pPr>
            <a:r>
              <a:rPr lang="en-US" sz="2400" dirty="0">
                <a:solidFill>
                  <a:srgbClr val="EEEFF5"/>
                </a:solidFill>
                <a:latin typeface="Calibri" panose="020F0502020204030204" charset="0"/>
                <a:ea typeface="Montserrat" pitchFamily="34" charset="-122"/>
                <a:cs typeface="Calibri" panose="020F0502020204030204" charset="0"/>
              </a:rPr>
              <a:t>Des améliorations constantes de performance et de sécurité.</a:t>
            </a:r>
            <a:endParaRPr lang="en-US" sz="2400" dirty="0">
              <a:solidFill>
                <a:srgbClr val="EEEFF5"/>
              </a:solidFill>
              <a:latin typeface="Calibri" panose="020F0502020204030204" charset="0"/>
              <a:ea typeface="Montserrat" pitchFamily="34" charset="-122"/>
              <a:cs typeface="Calibri" panose="020F0502020204030204" charset="0"/>
            </a:endParaRPr>
          </a:p>
        </p:txBody>
      </p:sp>
      <p:sp>
        <p:nvSpPr>
          <p:cNvPr id="16" name="Shape 13"/>
          <p:cNvSpPr/>
          <p:nvPr/>
        </p:nvSpPr>
        <p:spPr>
          <a:xfrm>
            <a:off x="1186220" y="6861453"/>
            <a:ext cx="690920" cy="22860"/>
          </a:xfrm>
          <a:prstGeom prst="roundRect">
            <a:avLst>
              <a:gd name="adj" fmla="val 777240"/>
            </a:avLst>
          </a:prstGeom>
          <a:solidFill>
            <a:srgbClr val="60646A"/>
          </a:solidFill>
        </p:spPr>
      </p:sp>
      <p:sp>
        <p:nvSpPr>
          <p:cNvPr id="17" name="Shape 14"/>
          <p:cNvSpPr/>
          <p:nvPr/>
        </p:nvSpPr>
        <p:spPr>
          <a:xfrm>
            <a:off x="764977" y="6650831"/>
            <a:ext cx="444103" cy="444103"/>
          </a:xfrm>
          <a:prstGeom prst="roundRect">
            <a:avLst>
              <a:gd name="adj" fmla="val 40008"/>
            </a:avLst>
          </a:prstGeom>
          <a:solidFill>
            <a:srgbClr val="282C32"/>
          </a:solidFill>
          <a:effectLst>
            <a:outerShdw blurRad="48260" dist="24130" dir="13500000" algn="bl" rotWithShape="0">
              <a:srgbClr val="FFFFFF">
                <a:alpha val="10000"/>
              </a:srgbClr>
            </a:outerShdw>
          </a:effectLst>
        </p:spPr>
      </p:sp>
      <p:sp>
        <p:nvSpPr>
          <p:cNvPr id="18" name="Text 15"/>
          <p:cNvSpPr/>
          <p:nvPr/>
        </p:nvSpPr>
        <p:spPr>
          <a:xfrm>
            <a:off x="902851" y="6717030"/>
            <a:ext cx="168354" cy="311706"/>
          </a:xfrm>
          <a:prstGeom prst="rect">
            <a:avLst/>
          </a:prstGeom>
          <a:noFill/>
        </p:spPr>
        <p:txBody>
          <a:bodyPr wrap="none" lIns="0" tIns="0" rIns="0" bIns="0" rtlCol="0" anchor="t"/>
          <a:lstStyle/>
          <a:p>
            <a:pPr marL="0" indent="0" algn="ctr">
              <a:lnSpc>
                <a:spcPts val="2450"/>
              </a:lnSpc>
              <a:buNone/>
            </a:pPr>
            <a:r>
              <a:rPr lang="en-US" sz="2450" b="1" dirty="0">
                <a:solidFill>
                  <a:srgbClr val="EEEFF5"/>
                </a:solidFill>
                <a:latin typeface="Times New Roman" panose="02020603050405020304" pitchFamily="18" charset="0"/>
                <a:ea typeface="Barlow Bold" pitchFamily="34" charset="-122"/>
                <a:cs typeface="Times New Roman" panose="02020603050405020304" pitchFamily="18" charset="0"/>
              </a:rPr>
              <a:t>3</a:t>
            </a:r>
            <a:endParaRPr lang="en-US" sz="2450" dirty="0">
              <a:latin typeface="Times New Roman" panose="02020603050405020304" pitchFamily="18" charset="0"/>
              <a:cs typeface="Times New Roman" panose="02020603050405020304" pitchFamily="18" charset="0"/>
            </a:endParaRPr>
          </a:p>
        </p:txBody>
      </p:sp>
      <p:sp>
        <p:nvSpPr>
          <p:cNvPr id="19" name="Text 16"/>
          <p:cNvSpPr/>
          <p:nvPr/>
        </p:nvSpPr>
        <p:spPr>
          <a:xfrm>
            <a:off x="2072759" y="6626185"/>
            <a:ext cx="2597587" cy="324683"/>
          </a:xfrm>
          <a:prstGeom prst="rect">
            <a:avLst/>
          </a:prstGeom>
          <a:noFill/>
        </p:spPr>
        <p:txBody>
          <a:bodyPr wrap="none" lIns="0" tIns="0" rIns="0" bIns="0" rtlCol="0" anchor="t"/>
          <a:lstStyle/>
          <a:p>
            <a:pPr marL="0" indent="0" algn="l">
              <a:lnSpc>
                <a:spcPts val="2550"/>
              </a:lnSpc>
              <a:buNone/>
            </a:pPr>
            <a:r>
              <a:rPr lang="en-US" sz="2000" b="1" dirty="0">
                <a:solidFill>
                  <a:srgbClr val="EEEFF5"/>
                </a:solidFill>
                <a:latin typeface="Times New Roman" panose="02020603050405020304" pitchFamily="18" charset="0"/>
                <a:ea typeface="Barlow Bold" pitchFamily="34" charset="-122"/>
                <a:cs typeface="Times New Roman" panose="02020603050405020304" pitchFamily="18" charset="0"/>
              </a:rPr>
              <a:t>Adoption</a:t>
            </a:r>
            <a:endParaRPr lang="en-US" sz="2000" dirty="0">
              <a:latin typeface="Times New Roman" panose="02020603050405020304" pitchFamily="18" charset="0"/>
              <a:cs typeface="Times New Roman" panose="02020603050405020304" pitchFamily="18" charset="0"/>
            </a:endParaRPr>
          </a:p>
        </p:txBody>
      </p:sp>
      <p:sp>
        <p:nvSpPr>
          <p:cNvPr id="20" name="Text 17"/>
          <p:cNvSpPr/>
          <p:nvPr/>
        </p:nvSpPr>
        <p:spPr>
          <a:xfrm>
            <a:off x="2072759" y="7069217"/>
            <a:ext cx="6380321" cy="315754"/>
          </a:xfrm>
          <a:prstGeom prst="rect">
            <a:avLst/>
          </a:prstGeom>
          <a:noFill/>
        </p:spPr>
        <p:txBody>
          <a:bodyPr wrap="none" lIns="0" tIns="0" rIns="0" bIns="0" rtlCol="0" anchor="t"/>
          <a:lstStyle/>
          <a:p>
            <a:pPr marL="0" indent="0" algn="l">
              <a:lnSpc>
                <a:spcPts val="2450"/>
              </a:lnSpc>
              <a:buNone/>
            </a:pPr>
            <a:r>
              <a:rPr lang="en-US" sz="2400" dirty="0">
                <a:solidFill>
                  <a:srgbClr val="EEEFF5"/>
                </a:solidFill>
                <a:latin typeface="Calibri" panose="020F0502020204030204" charset="0"/>
                <a:ea typeface="Montserrat" pitchFamily="34" charset="-122"/>
                <a:cs typeface="Calibri" panose="020F0502020204030204" charset="0"/>
              </a:rPr>
              <a:t>Adoption croissante par les du monde entier.</a:t>
            </a:r>
            <a:endParaRPr lang="en-US" sz="2400" dirty="0">
              <a:solidFill>
                <a:srgbClr val="EEEFF5"/>
              </a:solidFill>
              <a:latin typeface="Calibri" panose="020F0502020204030204" charset="0"/>
              <a:ea typeface="Montserrat" pitchFamily="34" charset="-122"/>
              <a:cs typeface="Calibri" panose="020F0502020204030204" charset="0"/>
            </a:endParaRPr>
          </a:p>
        </p:txBody>
      </p:sp>
      <p:sp>
        <p:nvSpPr>
          <p:cNvPr id="22" name="Ellipse 21"/>
          <p:cNvSpPr/>
          <p:nvPr/>
        </p:nvSpPr>
        <p:spPr>
          <a:xfrm>
            <a:off x="13861415" y="0"/>
            <a:ext cx="673735" cy="8229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a:t>13</a:t>
            </a:r>
            <a:endParaRPr lang="en-US" altLang="fr-CA"/>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Rectangle 7"/>
          <p:cNvSpPr/>
          <p:nvPr/>
        </p:nvSpPr>
        <p:spPr>
          <a:xfrm>
            <a:off x="-635" y="2400300"/>
            <a:ext cx="14631035" cy="25228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sz="11500"/>
              <a:t>CONCLUSION</a:t>
            </a:r>
            <a:endParaRPr lang="en-US" altLang="fr-CA" sz="11500"/>
          </a:p>
        </p:txBody>
      </p:sp>
      <p:sp>
        <p:nvSpPr>
          <p:cNvPr id="2" name="Moins 1"/>
          <p:cNvSpPr/>
          <p:nvPr/>
        </p:nvSpPr>
        <p:spPr>
          <a:xfrm>
            <a:off x="12670155" y="7391400"/>
            <a:ext cx="2023745" cy="1111885"/>
          </a:xfrm>
          <a:prstGeom prst="mathMinu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CA"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Image 1"/>
          <p:cNvPicPr/>
          <p:nvPr/>
        </p:nvPicPr>
        <p:blipFill>
          <a:blip r:embed="rId1"/>
          <a:stretch>
            <a:fillRect/>
          </a:stretch>
        </p:blipFill>
        <p:spPr>
          <a:xfrm>
            <a:off x="123825" y="205105"/>
            <a:ext cx="14409420" cy="77939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8" name="Rectangle 7"/>
          <p:cNvSpPr/>
          <p:nvPr/>
        </p:nvSpPr>
        <p:spPr>
          <a:xfrm>
            <a:off x="-635" y="0"/>
            <a:ext cx="9144635" cy="16052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sz="6000"/>
              <a:t>PLAN DE LA PRESENTATION</a:t>
            </a:r>
            <a:endParaRPr lang="en-US" altLang="fr-CA" sz="6000"/>
          </a:p>
        </p:txBody>
      </p:sp>
      <p:sp>
        <p:nvSpPr>
          <p:cNvPr id="9" name="Zone de texte 8"/>
          <p:cNvSpPr txBox="1"/>
          <p:nvPr/>
        </p:nvSpPr>
        <p:spPr>
          <a:xfrm>
            <a:off x="177800" y="2163445"/>
            <a:ext cx="4876800" cy="460375"/>
          </a:xfrm>
          <a:prstGeom prst="rect">
            <a:avLst/>
          </a:prstGeom>
          <a:noFill/>
          <a:ln>
            <a:solidFill>
              <a:schemeClr val="bg1"/>
            </a:solidFill>
          </a:ln>
        </p:spPr>
        <p:txBody>
          <a:bodyPr wrap="square" rtlCol="0">
            <a:spAutoFit/>
          </a:bodyPr>
          <a:p>
            <a:pPr algn="ctr"/>
            <a:r>
              <a:rPr lang="en-US" altLang="fr-CA" sz="2400" b="1">
                <a:solidFill>
                  <a:schemeClr val="bg1"/>
                </a:solidFill>
              </a:rPr>
              <a:t>I. INTRODUCTION</a:t>
            </a:r>
            <a:endParaRPr lang="en-US" altLang="fr-CA" sz="2400" b="1">
              <a:solidFill>
                <a:schemeClr val="bg1"/>
              </a:solidFill>
            </a:endParaRPr>
          </a:p>
        </p:txBody>
      </p:sp>
      <p:sp>
        <p:nvSpPr>
          <p:cNvPr id="10" name="Zone de texte 9"/>
          <p:cNvSpPr txBox="1"/>
          <p:nvPr/>
        </p:nvSpPr>
        <p:spPr>
          <a:xfrm>
            <a:off x="177800" y="3018790"/>
            <a:ext cx="4876800" cy="829945"/>
          </a:xfrm>
          <a:prstGeom prst="rect">
            <a:avLst/>
          </a:prstGeom>
          <a:noFill/>
          <a:ln>
            <a:solidFill>
              <a:schemeClr val="bg1"/>
            </a:solidFill>
          </a:ln>
        </p:spPr>
        <p:txBody>
          <a:bodyPr wrap="square" rtlCol="0">
            <a:spAutoFit/>
          </a:bodyPr>
          <a:p>
            <a:pPr algn="ctr"/>
            <a:r>
              <a:rPr lang="en-US" altLang="fr-CA" sz="2400" b="1">
                <a:solidFill>
                  <a:schemeClr val="bg1"/>
                </a:solidFill>
              </a:rPr>
              <a:t>II.  DEFINITION DES CONCEPTS : HADOOP</a:t>
            </a:r>
            <a:endParaRPr lang="en-US" altLang="fr-CA" sz="2400" b="1">
              <a:solidFill>
                <a:schemeClr val="bg1"/>
              </a:solidFill>
            </a:endParaRPr>
          </a:p>
        </p:txBody>
      </p:sp>
      <p:sp>
        <p:nvSpPr>
          <p:cNvPr id="11" name="Zone de texte 10"/>
          <p:cNvSpPr txBox="1"/>
          <p:nvPr/>
        </p:nvSpPr>
        <p:spPr>
          <a:xfrm>
            <a:off x="177800" y="4138930"/>
            <a:ext cx="4876800" cy="831215"/>
          </a:xfrm>
          <a:prstGeom prst="rect">
            <a:avLst/>
          </a:prstGeom>
          <a:noFill/>
          <a:ln>
            <a:solidFill>
              <a:schemeClr val="bg1"/>
            </a:solidFill>
          </a:ln>
        </p:spPr>
        <p:txBody>
          <a:bodyPr wrap="square" rtlCol="0">
            <a:noAutofit/>
          </a:bodyPr>
          <a:p>
            <a:pPr algn="ctr"/>
            <a:r>
              <a:rPr lang="en-US" altLang="fr-CA" sz="2400" b="1">
                <a:solidFill>
                  <a:schemeClr val="bg1"/>
                </a:solidFill>
              </a:rPr>
              <a:t>III.</a:t>
            </a:r>
            <a:r>
              <a:rPr lang="en-US" altLang="fr-CA" sz="2400">
                <a:solidFill>
                  <a:schemeClr val="bg1"/>
                </a:solidFill>
              </a:rPr>
              <a:t> </a:t>
            </a:r>
            <a:r>
              <a:rPr lang="en-US" sz="2400" b="1" dirty="0">
                <a:solidFill>
                  <a:schemeClr val="bg1"/>
                </a:solidFill>
                <a:latin typeface="Times New Roman" panose="02020603050405020304" pitchFamily="18" charset="0"/>
                <a:ea typeface="Barlow Bold" pitchFamily="34" charset="-122"/>
                <a:cs typeface="Times New Roman" panose="02020603050405020304" pitchFamily="18" charset="0"/>
                <a:sym typeface="+mn-ea"/>
              </a:rPr>
              <a:t>Les Principaux Composants de l'Écosystème Hadoop</a:t>
            </a:r>
            <a:endParaRPr lang="en-US" sz="2400" dirty="0">
              <a:solidFill>
                <a:schemeClr val="bg1"/>
              </a:solidFill>
              <a:latin typeface="Times New Roman" panose="02020603050405020304" pitchFamily="18" charset="0"/>
              <a:cs typeface="Times New Roman" panose="02020603050405020304" pitchFamily="18" charset="0"/>
            </a:endParaRPr>
          </a:p>
          <a:p>
            <a:r>
              <a:rPr lang="en-US" altLang="fr-CA">
                <a:solidFill>
                  <a:schemeClr val="bg1"/>
                </a:solidFill>
              </a:rPr>
              <a:t> </a:t>
            </a:r>
            <a:endParaRPr lang="en-US" altLang="fr-CA">
              <a:solidFill>
                <a:schemeClr val="bg1"/>
              </a:solidFill>
            </a:endParaRPr>
          </a:p>
        </p:txBody>
      </p:sp>
      <p:sp>
        <p:nvSpPr>
          <p:cNvPr id="12" name="Zone de texte 11"/>
          <p:cNvSpPr txBox="1"/>
          <p:nvPr/>
        </p:nvSpPr>
        <p:spPr>
          <a:xfrm>
            <a:off x="177800" y="5262245"/>
            <a:ext cx="4876800" cy="421005"/>
          </a:xfrm>
          <a:prstGeom prst="rect">
            <a:avLst/>
          </a:prstGeom>
          <a:noFill/>
          <a:ln>
            <a:solidFill>
              <a:schemeClr val="bg1"/>
            </a:solidFill>
          </a:ln>
        </p:spPr>
        <p:txBody>
          <a:bodyPr wrap="square" rtlCol="0">
            <a:noAutofit/>
          </a:bodyPr>
          <a:p>
            <a:pPr algn="ctr"/>
            <a:r>
              <a:rPr lang="en-US" altLang="fr-CA" sz="2400" b="1">
                <a:solidFill>
                  <a:schemeClr val="bg1"/>
                </a:solidFill>
              </a:rPr>
              <a:t>IV.</a:t>
            </a:r>
            <a:r>
              <a:rPr lang="en-US" altLang="fr-CA" sz="2400">
                <a:solidFill>
                  <a:schemeClr val="bg1"/>
                </a:solidFill>
              </a:rPr>
              <a:t> </a:t>
            </a:r>
            <a:r>
              <a:rPr lang="en-US" sz="2400" b="1" dirty="0">
                <a:solidFill>
                  <a:schemeClr val="bg1"/>
                </a:solidFill>
                <a:latin typeface="Times New Roman" panose="02020603050405020304" pitchFamily="18" charset="0"/>
                <a:ea typeface="Barlow Bold" pitchFamily="34" charset="-122"/>
                <a:cs typeface="Times New Roman" panose="02020603050405020304" pitchFamily="18" charset="0"/>
                <a:sym typeface="+mn-ea"/>
              </a:rPr>
              <a:t>Cas d'Utilisation de Hadoop</a:t>
            </a:r>
            <a:endParaRPr lang="en-US" sz="2400" dirty="0">
              <a:solidFill>
                <a:schemeClr val="bg1"/>
              </a:solidFill>
              <a:latin typeface="Times New Roman" panose="02020603050405020304" pitchFamily="18" charset="0"/>
              <a:cs typeface="Times New Roman" panose="02020603050405020304" pitchFamily="18" charset="0"/>
            </a:endParaRPr>
          </a:p>
          <a:p>
            <a:r>
              <a:rPr lang="en-US" altLang="fr-CA">
                <a:solidFill>
                  <a:schemeClr val="bg1"/>
                </a:solidFill>
              </a:rPr>
              <a:t> </a:t>
            </a:r>
            <a:endParaRPr lang="en-US" altLang="fr-CA">
              <a:solidFill>
                <a:schemeClr val="bg1"/>
              </a:solidFill>
            </a:endParaRPr>
          </a:p>
        </p:txBody>
      </p:sp>
      <p:sp>
        <p:nvSpPr>
          <p:cNvPr id="13" name="Zone de texte 12"/>
          <p:cNvSpPr txBox="1"/>
          <p:nvPr/>
        </p:nvSpPr>
        <p:spPr>
          <a:xfrm>
            <a:off x="177800" y="6263640"/>
            <a:ext cx="4876800" cy="756285"/>
          </a:xfrm>
          <a:prstGeom prst="rect">
            <a:avLst/>
          </a:prstGeom>
          <a:noFill/>
          <a:ln>
            <a:solidFill>
              <a:schemeClr val="bg1"/>
            </a:solidFill>
          </a:ln>
        </p:spPr>
        <p:txBody>
          <a:bodyPr wrap="square" rtlCol="0">
            <a:noAutofit/>
          </a:bodyPr>
          <a:p>
            <a:pPr algn="ctr"/>
            <a:r>
              <a:rPr lang="en-US" altLang="fr-CA" sz="2400" b="1">
                <a:solidFill>
                  <a:schemeClr val="bg1"/>
                </a:solidFill>
              </a:rPr>
              <a:t>V. </a:t>
            </a:r>
            <a:r>
              <a:rPr lang="en-US" sz="2400" b="1" dirty="0">
                <a:solidFill>
                  <a:schemeClr val="bg1"/>
                </a:solidFill>
                <a:latin typeface="Times New Roman" panose="02020603050405020304" pitchFamily="18" charset="0"/>
                <a:ea typeface="Barlow Bold" pitchFamily="34" charset="-122"/>
                <a:cs typeface="Times New Roman" panose="02020603050405020304" pitchFamily="18" charset="0"/>
                <a:sym typeface="+mn-ea"/>
              </a:rPr>
              <a:t>Perspectives et Évolutions de Hadoop</a:t>
            </a:r>
            <a:endParaRPr lang="en-US" sz="2400" b="1" dirty="0">
              <a:solidFill>
                <a:schemeClr val="bg1"/>
              </a:solidFill>
              <a:latin typeface="Times New Roman" panose="02020603050405020304" pitchFamily="18" charset="0"/>
              <a:cs typeface="Times New Roman" panose="02020603050405020304" pitchFamily="18" charset="0"/>
            </a:endParaRPr>
          </a:p>
          <a:p>
            <a:pPr algn="ctr"/>
            <a:endParaRPr lang="en-US" altLang="fr-CA" sz="2400" b="1" dirty="0">
              <a:solidFill>
                <a:schemeClr val="bg1"/>
              </a:solidFill>
              <a:latin typeface="Times New Roman" panose="02020603050405020304" pitchFamily="18" charset="0"/>
              <a:cs typeface="Times New Roman" panose="02020603050405020304" pitchFamily="18" charset="0"/>
            </a:endParaRPr>
          </a:p>
        </p:txBody>
      </p:sp>
      <p:pic>
        <p:nvPicPr>
          <p:cNvPr id="14" name="Image 13"/>
          <p:cNvPicPr/>
          <p:nvPr/>
        </p:nvPicPr>
        <p:blipFill>
          <a:blip r:embed="rId2"/>
          <a:srcRect b="5811"/>
          <a:stretch>
            <a:fillRect/>
          </a:stretch>
        </p:blipFill>
        <p:spPr>
          <a:xfrm>
            <a:off x="9119235" y="0"/>
            <a:ext cx="5539740" cy="8270240"/>
          </a:xfrm>
          <a:prstGeom prst="rect">
            <a:avLst/>
          </a:prstGeom>
        </p:spPr>
      </p:pic>
      <p:sp>
        <p:nvSpPr>
          <p:cNvPr id="15" name="Zone de texte 14"/>
          <p:cNvSpPr txBox="1"/>
          <p:nvPr/>
        </p:nvSpPr>
        <p:spPr>
          <a:xfrm>
            <a:off x="177800" y="7421245"/>
            <a:ext cx="4876800" cy="460375"/>
          </a:xfrm>
          <a:prstGeom prst="rect">
            <a:avLst/>
          </a:prstGeom>
          <a:noFill/>
          <a:ln w="12700">
            <a:solidFill>
              <a:schemeClr val="bg1"/>
            </a:solidFill>
          </a:ln>
        </p:spPr>
        <p:txBody>
          <a:bodyPr wrap="square" rtlCol="0">
            <a:spAutoFit/>
          </a:bodyPr>
          <a:p>
            <a:pPr algn="ctr"/>
            <a:r>
              <a:rPr lang="en-US" altLang="fr-CA" sz="2400" b="1">
                <a:solidFill>
                  <a:schemeClr val="bg1"/>
                </a:solidFill>
              </a:rPr>
              <a:t>VI.  CONCLUSION</a:t>
            </a:r>
            <a:endParaRPr lang="en-US" altLang="fr-CA" sz="2400" b="1">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 0"/>
          <p:cNvSpPr/>
          <p:nvPr/>
        </p:nvSpPr>
        <p:spPr>
          <a:xfrm>
            <a:off x="612803" y="647562"/>
            <a:ext cx="7627382" cy="784962"/>
          </a:xfrm>
          <a:prstGeom prst="rect">
            <a:avLst/>
          </a:prstGeom>
          <a:noFill/>
        </p:spPr>
        <p:txBody>
          <a:bodyPr wrap="square" lIns="0" tIns="0" rIns="0" bIns="0" rtlCol="0" anchor="t"/>
          <a:lstStyle/>
          <a:p>
            <a:pPr marL="0" indent="0">
              <a:lnSpc>
                <a:spcPts val="5600"/>
              </a:lnSpc>
              <a:buNone/>
            </a:pPr>
            <a:r>
              <a:rPr lang="en-US" sz="6600" b="1" dirty="0">
                <a:solidFill>
                  <a:srgbClr val="9998FF"/>
                </a:solidFill>
                <a:latin typeface="Times New Roman" panose="02020603050405020304" pitchFamily="18" charset="0"/>
                <a:ea typeface="Barlow Bold" pitchFamily="34" charset="-122"/>
                <a:cs typeface="Times New Roman" panose="02020603050405020304" pitchFamily="18" charset="0"/>
              </a:rPr>
              <a:t>INTRODUCTION</a:t>
            </a:r>
            <a:endParaRPr lang="en-US" sz="6600" dirty="0">
              <a:latin typeface="Times New Roman" panose="02020603050405020304" pitchFamily="18" charset="0"/>
              <a:cs typeface="Times New Roman" panose="02020603050405020304" pitchFamily="18" charset="0"/>
            </a:endParaRPr>
          </a:p>
        </p:txBody>
      </p:sp>
      <p:pic>
        <p:nvPicPr>
          <p:cNvPr id="1026" name="Picture 2" descr="Perspectives : les data centers, face à l'explosion des données dans le ..."/>
          <p:cNvPicPr>
            <a:picLocks noChangeAspect="1" noChangeArrowheads="1"/>
          </p:cNvPicPr>
          <p:nvPr/>
        </p:nvPicPr>
        <p:blipFill rotWithShape="1">
          <a:blip r:embed="rId1">
            <a:extLst>
              <a:ext uri="{28A0092B-C50C-407E-A947-70E740481C1C}">
                <a14:useLocalDpi xmlns:a14="http://schemas.microsoft.com/office/drawing/2010/main" val="0"/>
              </a:ext>
            </a:extLst>
          </a:blip>
          <a:srcRect t="20728" b="19540"/>
          <a:stretch>
            <a:fillRect/>
          </a:stretch>
        </p:blipFill>
        <p:spPr bwMode="auto">
          <a:xfrm>
            <a:off x="474535" y="2921746"/>
            <a:ext cx="7450562" cy="38166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 2"/>
          <p:cNvSpPr/>
          <p:nvPr/>
        </p:nvSpPr>
        <p:spPr>
          <a:xfrm>
            <a:off x="974658" y="1898365"/>
            <a:ext cx="8319430" cy="528311"/>
          </a:xfrm>
          <a:prstGeom prst="rect">
            <a:avLst/>
          </a:prstGeom>
          <a:noFill/>
        </p:spPr>
        <p:txBody>
          <a:bodyPr wrap="none" lIns="0" tIns="0" rIns="0" bIns="0" rtlCol="0" anchor="t"/>
          <a:lstStyle/>
          <a:p>
            <a:pPr>
              <a:lnSpc>
                <a:spcPts val="2800"/>
              </a:lnSpc>
            </a:pPr>
            <a:r>
              <a:rPr lang="fr-FR" sz="3600" b="1" dirty="0">
                <a:solidFill>
                  <a:srgbClr val="9998FF"/>
                </a:solidFill>
                <a:latin typeface="Times New Roman" panose="02020603050405020304" pitchFamily="18" charset="0"/>
                <a:ea typeface="Barlow Bold" pitchFamily="34" charset="-122"/>
                <a:cs typeface="Times New Roman" panose="02020603050405020304" pitchFamily="18" charset="0"/>
              </a:rPr>
              <a:t>Croissance exponentielle du volume de données</a:t>
            </a:r>
            <a:endParaRPr lang="en-US" sz="3600" b="1" dirty="0">
              <a:solidFill>
                <a:srgbClr val="9998FF"/>
              </a:solidFill>
              <a:latin typeface="Times New Roman" panose="02020603050405020304" pitchFamily="18" charset="0"/>
              <a:ea typeface="Barlow Bold" pitchFamily="34" charset="-122"/>
              <a:cs typeface="Times New Roman" panose="02020603050405020304" pitchFamily="18" charset="0"/>
            </a:endParaRPr>
          </a:p>
        </p:txBody>
      </p:sp>
      <p:sp>
        <p:nvSpPr>
          <p:cNvPr id="16" name="Text 3"/>
          <p:cNvSpPr/>
          <p:nvPr/>
        </p:nvSpPr>
        <p:spPr>
          <a:xfrm>
            <a:off x="8141143" y="3112860"/>
            <a:ext cx="6297872" cy="1040130"/>
          </a:xfrm>
          <a:prstGeom prst="rect">
            <a:avLst/>
          </a:prstGeom>
          <a:noFill/>
        </p:spPr>
        <p:txBody>
          <a:bodyPr wrap="square" lIns="0" tIns="0" rIns="0" bIns="0" rtlCol="0" anchor="t"/>
          <a:lstStyle/>
          <a:p>
            <a:pPr marL="457200" indent="-457200" algn="just">
              <a:lnSpc>
                <a:spcPts val="2700"/>
              </a:lnSpc>
              <a:buFont typeface="Arial" panose="020B0604020202020204" pitchFamily="34" charset="0"/>
              <a:buChar char="•"/>
            </a:pPr>
            <a:r>
              <a:rPr lang="en-US" sz="2800" dirty="0">
                <a:solidFill>
                  <a:srgbClr val="EEEFF5"/>
                </a:solidFill>
                <a:latin typeface="Times New Roman" panose="02020603050405020304" pitchFamily="18" charset="0"/>
                <a:ea typeface="Montserrat" pitchFamily="34" charset="-122"/>
                <a:cs typeface="Times New Roman" panose="02020603050405020304" pitchFamily="18" charset="0"/>
              </a:rPr>
              <a:t>Estimation du volume de données </a:t>
            </a:r>
            <a:r>
              <a:rPr lang="en-US" sz="2800" dirty="0" err="1">
                <a:solidFill>
                  <a:srgbClr val="EEEFF5"/>
                </a:solidFill>
                <a:latin typeface="Times New Roman" panose="02020603050405020304" pitchFamily="18" charset="0"/>
                <a:ea typeface="Montserrat" pitchFamily="34" charset="-122"/>
                <a:cs typeface="Times New Roman" panose="02020603050405020304" pitchFamily="18" charset="0"/>
              </a:rPr>
              <a:t>numériques</a:t>
            </a:r>
            <a:r>
              <a:rPr lang="en-US" sz="2800" dirty="0">
                <a:solidFill>
                  <a:srgbClr val="EEEFF5"/>
                </a:solidFill>
                <a:latin typeface="Times New Roman" panose="02020603050405020304" pitchFamily="18" charset="0"/>
                <a:ea typeface="Montserrat" pitchFamily="34" charset="-122"/>
                <a:cs typeface="Times New Roman" panose="02020603050405020304" pitchFamily="18" charset="0"/>
              </a:rPr>
              <a:t> par an dans le monde </a:t>
            </a:r>
            <a:r>
              <a:rPr lang="en-US" sz="2800" dirty="0" err="1">
                <a:solidFill>
                  <a:srgbClr val="EEEFF5"/>
                </a:solidFill>
                <a:latin typeface="Times New Roman" panose="02020603050405020304" pitchFamily="18" charset="0"/>
                <a:ea typeface="Montserrat" pitchFamily="34" charset="-122"/>
                <a:cs typeface="Times New Roman" panose="02020603050405020304" pitchFamily="18" charset="0"/>
              </a:rPr>
              <a:t>en</a:t>
            </a:r>
            <a:r>
              <a:rPr lang="en-US" sz="2800" dirty="0">
                <a:solidFill>
                  <a:srgbClr val="EEEFF5"/>
                </a:solidFill>
                <a:latin typeface="Times New Roman" panose="02020603050405020304" pitchFamily="18" charset="0"/>
                <a:ea typeface="Montserrat" pitchFamily="34" charset="-122"/>
                <a:cs typeface="Times New Roman" panose="02020603050405020304" pitchFamily="18" charset="0"/>
              </a:rPr>
              <a:t> </a:t>
            </a:r>
            <a:r>
              <a:rPr lang="en-US" sz="2800" dirty="0" err="1">
                <a:solidFill>
                  <a:srgbClr val="EEEFF5"/>
                </a:solidFill>
                <a:latin typeface="Times New Roman" panose="02020603050405020304" pitchFamily="18" charset="0"/>
                <a:ea typeface="Montserrat" pitchFamily="34" charset="-122"/>
                <a:cs typeface="Times New Roman" panose="02020603050405020304" pitchFamily="18" charset="0"/>
              </a:rPr>
              <a:t>zettaoctets</a:t>
            </a:r>
            <a:endParaRPr lang="en-US" sz="2800" dirty="0">
              <a:latin typeface="Times New Roman" panose="02020603050405020304" pitchFamily="18" charset="0"/>
              <a:cs typeface="Times New Roman" panose="02020603050405020304" pitchFamily="18" charset="0"/>
            </a:endParaRPr>
          </a:p>
        </p:txBody>
      </p:sp>
      <p:sp>
        <p:nvSpPr>
          <p:cNvPr id="17" name="Text 3"/>
          <p:cNvSpPr/>
          <p:nvPr/>
        </p:nvSpPr>
        <p:spPr>
          <a:xfrm>
            <a:off x="8141143" y="5185162"/>
            <a:ext cx="6297872" cy="1040130"/>
          </a:xfrm>
          <a:prstGeom prst="rect">
            <a:avLst/>
          </a:prstGeom>
          <a:noFill/>
        </p:spPr>
        <p:txBody>
          <a:bodyPr wrap="square" lIns="0" tIns="0" rIns="0" bIns="0" rtlCol="0" anchor="t"/>
          <a:lstStyle/>
          <a:p>
            <a:pPr marL="457200" indent="-457200">
              <a:lnSpc>
                <a:spcPts val="2700"/>
              </a:lnSpc>
              <a:buFont typeface="Arial" panose="020B0604020202020204" pitchFamily="34" charset="0"/>
              <a:buChar char="•"/>
            </a:pPr>
            <a:r>
              <a:rPr lang="en-US" sz="2800" dirty="0">
                <a:solidFill>
                  <a:srgbClr val="EEEFF5"/>
                </a:solidFill>
                <a:latin typeface="Times New Roman" panose="02020603050405020304" pitchFamily="18" charset="0"/>
                <a:ea typeface="Montserrat" pitchFamily="34" charset="-122"/>
                <a:cs typeface="Times New Roman" panose="02020603050405020304" pitchFamily="18" charset="0"/>
              </a:rPr>
              <a:t>Un </a:t>
            </a:r>
            <a:r>
              <a:rPr lang="en-US" sz="2800" dirty="0" err="1">
                <a:solidFill>
                  <a:srgbClr val="EEEFF5"/>
                </a:solidFill>
                <a:latin typeface="Times New Roman" panose="02020603050405020304" pitchFamily="18" charset="0"/>
                <a:ea typeface="Montserrat" pitchFamily="34" charset="-122"/>
                <a:cs typeface="Times New Roman" panose="02020603050405020304" pitchFamily="18" charset="0"/>
              </a:rPr>
              <a:t>zettaoctet</a:t>
            </a:r>
            <a:r>
              <a:rPr lang="en-US" sz="2800" dirty="0">
                <a:solidFill>
                  <a:srgbClr val="EEEFF5"/>
                </a:solidFill>
                <a:latin typeface="Times New Roman" panose="02020603050405020304" pitchFamily="18" charset="0"/>
                <a:ea typeface="Montserrat" pitchFamily="34" charset="-122"/>
                <a:cs typeface="Times New Roman" panose="02020603050405020304" pitchFamily="18" charset="0"/>
              </a:rPr>
              <a:t> </a:t>
            </a:r>
            <a:r>
              <a:rPr lang="en-US" sz="2800" dirty="0" err="1">
                <a:solidFill>
                  <a:srgbClr val="EEEFF5"/>
                </a:solidFill>
                <a:latin typeface="Times New Roman" panose="02020603050405020304" pitchFamily="18" charset="0"/>
                <a:ea typeface="Montserrat" pitchFamily="34" charset="-122"/>
                <a:cs typeface="Times New Roman" panose="02020603050405020304" pitchFamily="18" charset="0"/>
              </a:rPr>
              <a:t>équivaut</a:t>
            </a:r>
            <a:r>
              <a:rPr lang="en-US" sz="2800" dirty="0">
                <a:solidFill>
                  <a:srgbClr val="EEEFF5"/>
                </a:solidFill>
                <a:latin typeface="Times New Roman" panose="02020603050405020304" pitchFamily="18" charset="0"/>
                <a:ea typeface="Montserrat" pitchFamily="34" charset="-122"/>
                <a:cs typeface="Times New Roman" panose="02020603050405020304" pitchFamily="18" charset="0"/>
              </a:rPr>
              <a:t> à </a:t>
            </a:r>
            <a:r>
              <a:rPr lang="en-US" sz="2800" dirty="0" err="1">
                <a:solidFill>
                  <a:srgbClr val="EEEFF5"/>
                </a:solidFill>
                <a:latin typeface="Times New Roman" panose="02020603050405020304" pitchFamily="18" charset="0"/>
                <a:ea typeface="Montserrat" pitchFamily="34" charset="-122"/>
                <a:cs typeface="Times New Roman" panose="02020603050405020304" pitchFamily="18" charset="0"/>
              </a:rPr>
              <a:t>mille</a:t>
            </a:r>
            <a:r>
              <a:rPr lang="en-US" sz="2800" dirty="0">
                <a:solidFill>
                  <a:srgbClr val="EEEFF5"/>
                </a:solidFill>
                <a:latin typeface="Times New Roman" panose="02020603050405020304" pitchFamily="18" charset="0"/>
                <a:ea typeface="Montserrat" pitchFamily="34" charset="-122"/>
                <a:cs typeface="Times New Roman" panose="02020603050405020304" pitchFamily="18" charset="0"/>
              </a:rPr>
              <a:t> milliards de </a:t>
            </a:r>
            <a:r>
              <a:rPr lang="en-US" sz="2800" dirty="0" err="1">
                <a:solidFill>
                  <a:srgbClr val="EEEFF5"/>
                </a:solidFill>
                <a:latin typeface="Times New Roman" panose="02020603050405020304" pitchFamily="18" charset="0"/>
                <a:ea typeface="Montserrat" pitchFamily="34" charset="-122"/>
                <a:cs typeface="Times New Roman" panose="02020603050405020304" pitchFamily="18" charset="0"/>
              </a:rPr>
              <a:t>gigaoctets</a:t>
            </a:r>
            <a:r>
              <a:rPr lang="en-US" sz="2800" dirty="0">
                <a:solidFill>
                  <a:srgbClr val="EEEFF5"/>
                </a:solidFill>
                <a:latin typeface="Times New Roman" panose="02020603050405020304" pitchFamily="18" charset="0"/>
                <a:ea typeface="Montserrat" pitchFamily="34" charset="-122"/>
                <a:cs typeface="Times New Roman" panose="02020603050405020304" pitchFamily="18" charset="0"/>
              </a:rPr>
              <a:t>, </a:t>
            </a:r>
            <a:r>
              <a:rPr lang="en-US" sz="2800" dirty="0" err="1">
                <a:solidFill>
                  <a:srgbClr val="EEEFF5"/>
                </a:solidFill>
                <a:latin typeface="Times New Roman" panose="02020603050405020304" pitchFamily="18" charset="0"/>
                <a:ea typeface="Montserrat" pitchFamily="34" charset="-122"/>
                <a:cs typeface="Times New Roman" panose="02020603050405020304" pitchFamily="18" charset="0"/>
              </a:rPr>
              <a:t>soit</a:t>
            </a:r>
            <a:r>
              <a:rPr lang="en-US" sz="2800" dirty="0">
                <a:solidFill>
                  <a:srgbClr val="EEEFF5"/>
                </a:solidFill>
                <a:latin typeface="Times New Roman" panose="02020603050405020304" pitchFamily="18" charset="0"/>
                <a:ea typeface="Montserrat" pitchFamily="34" charset="-122"/>
                <a:cs typeface="Times New Roman" panose="02020603050405020304" pitchFamily="18" charset="0"/>
              </a:rPr>
              <a:t> </a:t>
            </a:r>
            <a:r>
              <a:rPr lang="fr-FR" sz="2800" dirty="0">
                <a:solidFill>
                  <a:srgbClr val="EEEFF5"/>
                </a:solidFill>
                <a:latin typeface="Times New Roman" panose="02020603050405020304" pitchFamily="18" charset="0"/>
                <a:cs typeface="Times New Roman" panose="02020603050405020304" pitchFamily="18" charset="0"/>
              </a:rPr>
              <a:t>125 milliards de disques durs de 8 To</a:t>
            </a:r>
            <a:endParaRPr lang="en-US" sz="2800" dirty="0">
              <a:solidFill>
                <a:srgbClr val="EEEFF5"/>
              </a:solidFill>
              <a:latin typeface="Times New Roman" panose="02020603050405020304" pitchFamily="18" charset="0"/>
              <a:cs typeface="Times New Roman" panose="02020603050405020304" pitchFamily="18" charset="0"/>
            </a:endParaRPr>
          </a:p>
        </p:txBody>
      </p:sp>
      <p:sp>
        <p:nvSpPr>
          <p:cNvPr id="18" name="Text 3"/>
          <p:cNvSpPr/>
          <p:nvPr/>
        </p:nvSpPr>
        <p:spPr>
          <a:xfrm>
            <a:off x="1443471" y="7232497"/>
            <a:ext cx="5944782" cy="528311"/>
          </a:xfrm>
          <a:prstGeom prst="rect">
            <a:avLst/>
          </a:prstGeom>
          <a:noFill/>
        </p:spPr>
        <p:txBody>
          <a:bodyPr wrap="square" lIns="0" tIns="0" rIns="0" bIns="0" rtlCol="0" anchor="t"/>
          <a:lstStyle/>
          <a:p>
            <a:pPr marL="0" indent="0">
              <a:lnSpc>
                <a:spcPts val="2700"/>
              </a:lnSpc>
              <a:buNone/>
            </a:pPr>
            <a:r>
              <a:rPr lang="en-US" sz="3200" u="sng" dirty="0">
                <a:solidFill>
                  <a:srgbClr val="EEEFF5"/>
                </a:solidFill>
                <a:latin typeface="Times New Roman" panose="02020603050405020304" pitchFamily="18" charset="0"/>
                <a:ea typeface="Montserrat" pitchFamily="34" charset="-122"/>
                <a:cs typeface="Times New Roman" panose="02020603050405020304" pitchFamily="18" charset="0"/>
              </a:rPr>
              <a:t>Source</a:t>
            </a:r>
            <a:r>
              <a:rPr lang="en-US" sz="3200" dirty="0">
                <a:solidFill>
                  <a:srgbClr val="EEEFF5"/>
                </a:solidFill>
                <a:latin typeface="Times New Roman" panose="02020603050405020304" pitchFamily="18" charset="0"/>
                <a:ea typeface="Montserrat" pitchFamily="34" charset="-122"/>
                <a:cs typeface="Times New Roman" panose="02020603050405020304" pitchFamily="18" charset="0"/>
              </a:rPr>
              <a:t>: IDC, Seagate, Statista</a:t>
            </a:r>
            <a:endParaRPr lang="en-US" sz="3200" dirty="0">
              <a:latin typeface="Times New Roman" panose="02020603050405020304" pitchFamily="18" charset="0"/>
              <a:cs typeface="Times New Roman" panose="02020603050405020304" pitchFamily="18" charset="0"/>
            </a:endParaRPr>
          </a:p>
        </p:txBody>
      </p:sp>
      <p:sp>
        <p:nvSpPr>
          <p:cNvPr id="3" name="Flèche droite 2"/>
          <p:cNvSpPr/>
          <p:nvPr/>
        </p:nvSpPr>
        <p:spPr>
          <a:xfrm>
            <a:off x="12901930" y="7748270"/>
            <a:ext cx="1537335" cy="4381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CA" altLang="en-US"/>
          </a:p>
        </p:txBody>
      </p:sp>
      <p:sp>
        <p:nvSpPr>
          <p:cNvPr id="4" name="Ellipse 3"/>
          <p:cNvSpPr/>
          <p:nvPr/>
        </p:nvSpPr>
        <p:spPr>
          <a:xfrm>
            <a:off x="13861415" y="0"/>
            <a:ext cx="673735" cy="8229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a:t>3</a:t>
            </a:r>
            <a:endParaRPr lang="en-US" altLang="fr-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 0"/>
          <p:cNvSpPr/>
          <p:nvPr/>
        </p:nvSpPr>
        <p:spPr>
          <a:xfrm>
            <a:off x="425350" y="227934"/>
            <a:ext cx="7627382" cy="784962"/>
          </a:xfrm>
          <a:prstGeom prst="rect">
            <a:avLst/>
          </a:prstGeom>
          <a:noFill/>
        </p:spPr>
        <p:txBody>
          <a:bodyPr wrap="square" lIns="0" tIns="0" rIns="0" bIns="0" rtlCol="0" anchor="t"/>
          <a:lstStyle/>
          <a:p>
            <a:pPr marL="0" indent="0">
              <a:lnSpc>
                <a:spcPts val="5600"/>
              </a:lnSpc>
              <a:buNone/>
            </a:pPr>
            <a:r>
              <a:rPr lang="en-US" sz="6600" b="1" dirty="0">
                <a:solidFill>
                  <a:srgbClr val="9998FF"/>
                </a:solidFill>
                <a:latin typeface="Times New Roman" panose="02020603050405020304" pitchFamily="18" charset="0"/>
                <a:ea typeface="Barlow Bold" pitchFamily="34" charset="-122"/>
                <a:cs typeface="Times New Roman" panose="02020603050405020304" pitchFamily="18" charset="0"/>
              </a:rPr>
              <a:t>INTRODUCTION</a:t>
            </a:r>
            <a:endParaRPr lang="en-US" sz="6600" dirty="0">
              <a:latin typeface="Times New Roman" panose="02020603050405020304" pitchFamily="18" charset="0"/>
              <a:cs typeface="Times New Roman" panose="02020603050405020304" pitchFamily="18" charset="0"/>
            </a:endParaRPr>
          </a:p>
        </p:txBody>
      </p:sp>
      <p:sp>
        <p:nvSpPr>
          <p:cNvPr id="10" name="ZoneTexte 9"/>
          <p:cNvSpPr txBox="1"/>
          <p:nvPr/>
        </p:nvSpPr>
        <p:spPr>
          <a:xfrm>
            <a:off x="425350" y="2271359"/>
            <a:ext cx="3976530" cy="4524315"/>
          </a:xfrm>
          <a:prstGeom prst="rect">
            <a:avLst/>
          </a:prstGeom>
          <a:noFill/>
        </p:spPr>
        <p:txBody>
          <a:bodyPr wrap="square">
            <a:spAutoFit/>
          </a:bodyPr>
          <a:lstStyle/>
          <a:p>
            <a:r>
              <a:rPr lang="fr-FR" sz="3600" b="1" dirty="0">
                <a:solidFill>
                  <a:schemeClr val="accent1">
                    <a:lumMod val="60000"/>
                    <a:lumOff val="40000"/>
                  </a:schemeClr>
                </a:solidFill>
              </a:rPr>
              <a:t>Le défi du stockage</a:t>
            </a:r>
            <a:endParaRPr lang="fr-FR" sz="3600" b="1" dirty="0">
              <a:solidFill>
                <a:schemeClr val="accent1">
                  <a:lumMod val="60000"/>
                  <a:lumOff val="40000"/>
                </a:schemeClr>
              </a:solidFill>
            </a:endParaRPr>
          </a:p>
          <a:p>
            <a:endParaRPr lang="fr-FR" sz="3600" b="1" dirty="0">
              <a:solidFill>
                <a:schemeClr val="accent1">
                  <a:lumMod val="60000"/>
                  <a:lumOff val="40000"/>
                </a:schemeClr>
              </a:solidFill>
            </a:endParaRPr>
          </a:p>
          <a:p>
            <a:r>
              <a:rPr lang="fr-FR" sz="3600" dirty="0">
                <a:solidFill>
                  <a:schemeClr val="bg1"/>
                </a:solidFill>
              </a:rPr>
              <a:t>Le volume croissant de données exige des solutions de stockage performantes et évolutives.</a:t>
            </a:r>
            <a:endParaRPr lang="fr-FR" sz="3600" dirty="0">
              <a:solidFill>
                <a:schemeClr val="bg1"/>
              </a:solidFill>
            </a:endParaRPr>
          </a:p>
        </p:txBody>
      </p:sp>
      <p:sp>
        <p:nvSpPr>
          <p:cNvPr id="12" name="ZoneTexte 11"/>
          <p:cNvSpPr txBox="1"/>
          <p:nvPr/>
        </p:nvSpPr>
        <p:spPr>
          <a:xfrm>
            <a:off x="5188689" y="2271359"/>
            <a:ext cx="4253022" cy="5078313"/>
          </a:xfrm>
          <a:prstGeom prst="rect">
            <a:avLst/>
          </a:prstGeom>
          <a:noFill/>
        </p:spPr>
        <p:txBody>
          <a:bodyPr wrap="square">
            <a:spAutoFit/>
          </a:bodyPr>
          <a:lstStyle/>
          <a:p>
            <a:r>
              <a:rPr lang="fr-FR" sz="3600" b="1" dirty="0">
                <a:solidFill>
                  <a:schemeClr val="accent1">
                    <a:lumMod val="60000"/>
                    <a:lumOff val="40000"/>
                  </a:schemeClr>
                </a:solidFill>
              </a:rPr>
              <a:t>Le défi du traitement</a:t>
            </a:r>
            <a:endParaRPr lang="fr-FR" sz="3600" b="1" dirty="0">
              <a:solidFill>
                <a:schemeClr val="accent1">
                  <a:lumMod val="60000"/>
                  <a:lumOff val="40000"/>
                </a:schemeClr>
              </a:solidFill>
            </a:endParaRPr>
          </a:p>
          <a:p>
            <a:endParaRPr lang="fr-FR" sz="3600" b="1" dirty="0">
              <a:solidFill>
                <a:schemeClr val="accent1">
                  <a:lumMod val="60000"/>
                  <a:lumOff val="40000"/>
                </a:schemeClr>
              </a:solidFill>
            </a:endParaRPr>
          </a:p>
          <a:p>
            <a:r>
              <a:rPr lang="fr-FR" sz="3600" dirty="0">
                <a:solidFill>
                  <a:schemeClr val="bg1"/>
                </a:solidFill>
              </a:rPr>
              <a:t>Le traitement de ces volumes massifs de données nécessite des infrastructures puissantes et des algorithmes performants.</a:t>
            </a:r>
            <a:endParaRPr lang="fr-FR" sz="3600" dirty="0">
              <a:solidFill>
                <a:schemeClr val="bg1"/>
              </a:solidFill>
            </a:endParaRPr>
          </a:p>
        </p:txBody>
      </p:sp>
      <p:sp>
        <p:nvSpPr>
          <p:cNvPr id="14" name="ZoneTexte 13"/>
          <p:cNvSpPr txBox="1"/>
          <p:nvPr/>
        </p:nvSpPr>
        <p:spPr>
          <a:xfrm>
            <a:off x="10228520" y="2271359"/>
            <a:ext cx="4253022" cy="5632311"/>
          </a:xfrm>
          <a:prstGeom prst="rect">
            <a:avLst/>
          </a:prstGeom>
          <a:noFill/>
        </p:spPr>
        <p:txBody>
          <a:bodyPr wrap="square">
            <a:spAutoFit/>
          </a:bodyPr>
          <a:lstStyle/>
          <a:p>
            <a:r>
              <a:rPr lang="fr-FR" sz="3600" b="1" dirty="0">
                <a:solidFill>
                  <a:schemeClr val="accent1">
                    <a:lumMod val="60000"/>
                    <a:lumOff val="40000"/>
                  </a:schemeClr>
                </a:solidFill>
              </a:rPr>
              <a:t>Le défi de l'analyse</a:t>
            </a:r>
            <a:endParaRPr lang="fr-FR" sz="3600" b="1" dirty="0">
              <a:solidFill>
                <a:schemeClr val="accent1">
                  <a:lumMod val="60000"/>
                  <a:lumOff val="40000"/>
                </a:schemeClr>
              </a:solidFill>
            </a:endParaRPr>
          </a:p>
          <a:p>
            <a:endParaRPr lang="fr-FR" sz="3600" b="1" dirty="0">
              <a:solidFill>
                <a:schemeClr val="accent1">
                  <a:lumMod val="60000"/>
                  <a:lumOff val="40000"/>
                </a:schemeClr>
              </a:solidFill>
            </a:endParaRPr>
          </a:p>
          <a:p>
            <a:r>
              <a:rPr lang="fr-FR" sz="3600" dirty="0">
                <a:solidFill>
                  <a:schemeClr val="bg1"/>
                </a:solidFill>
              </a:rPr>
              <a:t>L'analyse des données est essentielle pour extraire des informations exploitables et prendre des décisions éclairées</a:t>
            </a:r>
            <a:endParaRPr lang="fr-FR" sz="3600" dirty="0">
              <a:solidFill>
                <a:schemeClr val="bg1"/>
              </a:solidFill>
            </a:endParaRPr>
          </a:p>
        </p:txBody>
      </p:sp>
      <p:sp>
        <p:nvSpPr>
          <p:cNvPr id="15" name="Text 2"/>
          <p:cNvSpPr/>
          <p:nvPr/>
        </p:nvSpPr>
        <p:spPr>
          <a:xfrm>
            <a:off x="783272" y="1415639"/>
            <a:ext cx="8319430" cy="528311"/>
          </a:xfrm>
          <a:prstGeom prst="rect">
            <a:avLst/>
          </a:prstGeom>
          <a:noFill/>
        </p:spPr>
        <p:txBody>
          <a:bodyPr wrap="none" lIns="0" tIns="0" rIns="0" bIns="0" rtlCol="0" anchor="t"/>
          <a:lstStyle/>
          <a:p>
            <a:pPr>
              <a:lnSpc>
                <a:spcPts val="2800"/>
              </a:lnSpc>
            </a:pPr>
            <a:r>
              <a:rPr lang="fr-FR" sz="3600" b="1" dirty="0">
                <a:solidFill>
                  <a:srgbClr val="9998FF"/>
                </a:solidFill>
                <a:latin typeface="Times New Roman" panose="02020603050405020304" pitchFamily="18" charset="0"/>
                <a:ea typeface="Barlow Bold" pitchFamily="34" charset="-122"/>
                <a:cs typeface="Times New Roman" panose="02020603050405020304" pitchFamily="18" charset="0"/>
              </a:rPr>
              <a:t>Croissance exponentielle du volume de données</a:t>
            </a:r>
            <a:endParaRPr lang="en-US" sz="3600" b="1" dirty="0">
              <a:solidFill>
                <a:srgbClr val="9998FF"/>
              </a:solidFill>
              <a:latin typeface="Times New Roman" panose="02020603050405020304" pitchFamily="18" charset="0"/>
              <a:ea typeface="Barlow Bold" pitchFamily="34" charset="-122"/>
              <a:cs typeface="Times New Roman" panose="02020603050405020304" pitchFamily="18" charset="0"/>
            </a:endParaRPr>
          </a:p>
        </p:txBody>
      </p:sp>
      <p:sp>
        <p:nvSpPr>
          <p:cNvPr id="3" name="Flèche droite 2"/>
          <p:cNvSpPr/>
          <p:nvPr/>
        </p:nvSpPr>
        <p:spPr>
          <a:xfrm>
            <a:off x="12901930" y="7680325"/>
            <a:ext cx="1537335" cy="50609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CA" altLang="en-US"/>
          </a:p>
        </p:txBody>
      </p:sp>
      <p:sp>
        <p:nvSpPr>
          <p:cNvPr id="4" name="Ellipse 3"/>
          <p:cNvSpPr/>
          <p:nvPr/>
        </p:nvSpPr>
        <p:spPr>
          <a:xfrm>
            <a:off x="13861415" y="0"/>
            <a:ext cx="673735" cy="8229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a:t>4</a:t>
            </a:r>
            <a:endParaRPr lang="en-US" altLang="fr-C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 0"/>
          <p:cNvSpPr/>
          <p:nvPr/>
        </p:nvSpPr>
        <p:spPr>
          <a:xfrm>
            <a:off x="425350" y="227934"/>
            <a:ext cx="7627382" cy="784962"/>
          </a:xfrm>
          <a:prstGeom prst="rect">
            <a:avLst/>
          </a:prstGeom>
          <a:noFill/>
        </p:spPr>
        <p:txBody>
          <a:bodyPr wrap="square" lIns="0" tIns="0" rIns="0" bIns="0" rtlCol="0" anchor="t"/>
          <a:lstStyle/>
          <a:p>
            <a:pPr marL="0" indent="0">
              <a:lnSpc>
                <a:spcPts val="5600"/>
              </a:lnSpc>
              <a:buNone/>
            </a:pPr>
            <a:r>
              <a:rPr lang="en-US" sz="6600" b="1" dirty="0">
                <a:solidFill>
                  <a:srgbClr val="9998FF"/>
                </a:solidFill>
                <a:latin typeface="Times New Roman" panose="02020603050405020304" pitchFamily="18" charset="0"/>
                <a:ea typeface="Barlow Bold" pitchFamily="34" charset="-122"/>
                <a:cs typeface="Times New Roman" panose="02020603050405020304" pitchFamily="18" charset="0"/>
              </a:rPr>
              <a:t>INTRODUCTION</a:t>
            </a:r>
            <a:endParaRPr lang="en-US" sz="6600" dirty="0">
              <a:latin typeface="Times New Roman" panose="02020603050405020304" pitchFamily="18" charset="0"/>
              <a:cs typeface="Times New Roman" panose="02020603050405020304" pitchFamily="18" charset="0"/>
            </a:endParaRPr>
          </a:p>
        </p:txBody>
      </p:sp>
      <p:sp>
        <p:nvSpPr>
          <p:cNvPr id="8" name="ZoneTexte 7"/>
          <p:cNvSpPr txBox="1"/>
          <p:nvPr/>
        </p:nvSpPr>
        <p:spPr>
          <a:xfrm>
            <a:off x="609352" y="1226629"/>
            <a:ext cx="8417690" cy="1569660"/>
          </a:xfrm>
          <a:prstGeom prst="rect">
            <a:avLst/>
          </a:prstGeom>
          <a:noFill/>
        </p:spPr>
        <p:txBody>
          <a:bodyPr wrap="square">
            <a:spAutoFit/>
          </a:bodyPr>
          <a:lstStyle/>
          <a:p>
            <a:r>
              <a:rPr lang="fr-FR" sz="4800" b="1" dirty="0">
                <a:solidFill>
                  <a:schemeClr val="accent1">
                    <a:lumMod val="60000"/>
                    <a:lumOff val="40000"/>
                  </a:schemeClr>
                </a:solidFill>
              </a:rPr>
              <a:t>Big Data : Plus que des bases de données relationnelles</a:t>
            </a:r>
            <a:endParaRPr lang="fr-FR" sz="4800" b="1" dirty="0">
              <a:solidFill>
                <a:schemeClr val="accent1">
                  <a:lumMod val="60000"/>
                  <a:lumOff val="40000"/>
                </a:schemeClr>
              </a:solidFill>
            </a:endParaRPr>
          </a:p>
        </p:txBody>
      </p:sp>
      <p:pic>
        <p:nvPicPr>
          <p:cNvPr id="2050" name="Picture 2" descr="Résultat d’images pour big data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34932" y="0"/>
            <a:ext cx="4495468" cy="822960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609352" y="3452789"/>
            <a:ext cx="9342722" cy="1077218"/>
          </a:xfrm>
          <a:prstGeom prst="rect">
            <a:avLst/>
          </a:prstGeom>
          <a:noFill/>
        </p:spPr>
        <p:txBody>
          <a:bodyPr wrap="square">
            <a:spAutoFit/>
          </a:bodyPr>
          <a:lstStyle/>
          <a:p>
            <a:pPr marL="457200" indent="-457200">
              <a:buFont typeface="Wingdings" panose="05000000000000000000" pitchFamily="2" charset="2"/>
              <a:buChar char="v"/>
            </a:pPr>
            <a:r>
              <a:rPr lang="fr-FR" sz="3200" dirty="0">
                <a:solidFill>
                  <a:schemeClr val="bg1"/>
                </a:solidFill>
              </a:rPr>
              <a:t>Les bases de données relationnelles ne suffisent plus pour gérer les données massives et hétérogènes.</a:t>
            </a:r>
            <a:endParaRPr lang="fr-FR" sz="3200" dirty="0">
              <a:solidFill>
                <a:schemeClr val="bg1"/>
              </a:solidFill>
            </a:endParaRPr>
          </a:p>
        </p:txBody>
      </p:sp>
      <p:sp>
        <p:nvSpPr>
          <p:cNvPr id="13" name="ZoneTexte 12"/>
          <p:cNvSpPr txBox="1"/>
          <p:nvPr/>
        </p:nvSpPr>
        <p:spPr>
          <a:xfrm>
            <a:off x="609352" y="5584349"/>
            <a:ext cx="9342722" cy="1077218"/>
          </a:xfrm>
          <a:prstGeom prst="rect">
            <a:avLst/>
          </a:prstGeom>
          <a:noFill/>
        </p:spPr>
        <p:txBody>
          <a:bodyPr wrap="square">
            <a:spAutoFit/>
          </a:bodyPr>
          <a:lstStyle>
            <a:defPPr>
              <a:defRPr lang="fr-FR"/>
            </a:defPPr>
            <a:lvl1pPr marL="457200" indent="-457200">
              <a:buFont typeface="Wingdings" panose="05000000000000000000" pitchFamily="2" charset="2"/>
              <a:buChar char="v"/>
              <a:defRPr sz="3200">
                <a:solidFill>
                  <a:schemeClr val="bg1"/>
                </a:solidFill>
              </a:defRPr>
            </a:lvl1pPr>
          </a:lstStyle>
          <a:p>
            <a:r>
              <a:rPr lang="fr-FR" dirty="0"/>
              <a:t>Le Big Data englobe des données structurées et non structurées provenant de sources diverses.</a:t>
            </a:r>
            <a:endParaRPr lang="fr-FR" dirty="0"/>
          </a:p>
        </p:txBody>
      </p:sp>
      <p:sp>
        <p:nvSpPr>
          <p:cNvPr id="4" name="Ellipse 3"/>
          <p:cNvSpPr/>
          <p:nvPr/>
        </p:nvSpPr>
        <p:spPr>
          <a:xfrm>
            <a:off x="13861415" y="0"/>
            <a:ext cx="673735" cy="8229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a:t>5</a:t>
            </a:r>
            <a:endParaRPr lang="en-US" altLang="fr-CA"/>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25350" y="227934"/>
            <a:ext cx="7627382" cy="784962"/>
          </a:xfrm>
          <a:prstGeom prst="rect">
            <a:avLst/>
          </a:prstGeom>
          <a:noFill/>
        </p:spPr>
        <p:txBody>
          <a:bodyPr wrap="square" lIns="0" tIns="0" rIns="0" bIns="0" rtlCol="0" anchor="t"/>
          <a:lstStyle/>
          <a:p>
            <a:pPr marL="0" indent="0">
              <a:lnSpc>
                <a:spcPts val="5600"/>
              </a:lnSpc>
              <a:buNone/>
            </a:pPr>
            <a:r>
              <a:rPr lang="en-US" sz="6600" b="1" dirty="0">
                <a:solidFill>
                  <a:srgbClr val="9998FF"/>
                </a:solidFill>
                <a:latin typeface="Times New Roman" panose="02020603050405020304" pitchFamily="18" charset="0"/>
                <a:ea typeface="Barlow Bold" pitchFamily="34" charset="-122"/>
                <a:cs typeface="Times New Roman" panose="02020603050405020304" pitchFamily="18" charset="0"/>
              </a:rPr>
              <a:t>INTRODUCTION</a:t>
            </a:r>
            <a:endParaRPr lang="en-US" sz="6600" dirty="0">
              <a:latin typeface="Times New Roman" panose="02020603050405020304" pitchFamily="18" charset="0"/>
              <a:cs typeface="Times New Roman" panose="02020603050405020304" pitchFamily="18" charset="0"/>
            </a:endParaRPr>
          </a:p>
        </p:txBody>
      </p:sp>
      <p:sp>
        <p:nvSpPr>
          <p:cNvPr id="3" name="ZoneTexte 2"/>
          <p:cNvSpPr txBox="1"/>
          <p:nvPr/>
        </p:nvSpPr>
        <p:spPr>
          <a:xfrm>
            <a:off x="609352" y="1226629"/>
            <a:ext cx="8417690" cy="830997"/>
          </a:xfrm>
          <a:prstGeom prst="rect">
            <a:avLst/>
          </a:prstGeom>
          <a:noFill/>
        </p:spPr>
        <p:txBody>
          <a:bodyPr wrap="square">
            <a:spAutoFit/>
          </a:bodyPr>
          <a:lstStyle>
            <a:defPPr>
              <a:defRPr lang="fr-FR"/>
            </a:defPPr>
            <a:lvl1pPr>
              <a:defRPr sz="4800" b="1">
                <a:solidFill>
                  <a:schemeClr val="accent1">
                    <a:lumMod val="60000"/>
                    <a:lumOff val="40000"/>
                  </a:schemeClr>
                </a:solidFill>
              </a:defRPr>
            </a:lvl1pPr>
          </a:lstStyle>
          <a:p>
            <a:r>
              <a:rPr lang="fr-FR" dirty="0"/>
              <a:t>Sources variées de données</a:t>
            </a:r>
            <a:endParaRPr lang="fr-FR"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100156"/>
            <a:ext cx="4380614" cy="612944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4502890" y="3042234"/>
            <a:ext cx="2943570" cy="3539430"/>
          </a:xfrm>
          <a:prstGeom prst="rect">
            <a:avLst/>
          </a:prstGeom>
          <a:noFill/>
        </p:spPr>
        <p:txBody>
          <a:bodyPr wrap="square">
            <a:spAutoFit/>
          </a:bodyPr>
          <a:lstStyle/>
          <a:p>
            <a:r>
              <a:rPr lang="fr-FR" sz="3200" dirty="0">
                <a:solidFill>
                  <a:schemeClr val="bg1"/>
                </a:solidFill>
              </a:rPr>
              <a:t>Les réseaux sociaux génèrent des données sur les opinions, les tendances et les interactions.</a:t>
            </a:r>
            <a:endParaRPr lang="fr-FR" sz="3200" dirty="0">
              <a:solidFill>
                <a:schemeClr val="bg1"/>
              </a:solidFill>
            </a:endParaRPr>
          </a:p>
        </p:txBody>
      </p:sp>
      <p:sp>
        <p:nvSpPr>
          <p:cNvPr id="8" name="ZoneTexte 7"/>
          <p:cNvSpPr txBox="1"/>
          <p:nvPr/>
        </p:nvSpPr>
        <p:spPr>
          <a:xfrm>
            <a:off x="7861954" y="3042234"/>
            <a:ext cx="3179133" cy="4031873"/>
          </a:xfrm>
          <a:prstGeom prst="rect">
            <a:avLst/>
          </a:prstGeom>
          <a:noFill/>
        </p:spPr>
        <p:txBody>
          <a:bodyPr wrap="square">
            <a:spAutoFit/>
          </a:bodyPr>
          <a:lstStyle/>
          <a:p>
            <a:r>
              <a:rPr lang="fr-FR" sz="3200" dirty="0">
                <a:solidFill>
                  <a:schemeClr val="bg1"/>
                </a:solidFill>
              </a:rPr>
              <a:t>L'Internet des objets (IoT) collecte des données sur les appareils connectés, les capteurs et les environnements.</a:t>
            </a:r>
            <a:endParaRPr lang="fr-FR" sz="3200" dirty="0">
              <a:solidFill>
                <a:schemeClr val="bg1"/>
              </a:solidFill>
            </a:endParaRPr>
          </a:p>
        </p:txBody>
      </p:sp>
      <p:sp>
        <p:nvSpPr>
          <p:cNvPr id="10" name="ZoneTexte 9"/>
          <p:cNvSpPr txBox="1"/>
          <p:nvPr/>
        </p:nvSpPr>
        <p:spPr>
          <a:xfrm>
            <a:off x="11163363" y="3042234"/>
            <a:ext cx="3561907" cy="4524315"/>
          </a:xfrm>
          <a:prstGeom prst="rect">
            <a:avLst/>
          </a:prstGeom>
          <a:noFill/>
        </p:spPr>
        <p:txBody>
          <a:bodyPr wrap="square">
            <a:spAutoFit/>
          </a:bodyPr>
          <a:lstStyle/>
          <a:p>
            <a:r>
              <a:rPr lang="fr-FR" sz="3200" dirty="0">
                <a:solidFill>
                  <a:schemeClr val="bg1"/>
                </a:solidFill>
              </a:rPr>
              <a:t>Les transactions financières fournissent des informations précieuses sur les activités économiques et les comportements des clients.</a:t>
            </a:r>
            <a:endParaRPr lang="fr-FR" sz="3200" dirty="0">
              <a:solidFill>
                <a:schemeClr val="bg1"/>
              </a:solidFill>
            </a:endParaRPr>
          </a:p>
        </p:txBody>
      </p:sp>
      <p:pic>
        <p:nvPicPr>
          <p:cNvPr id="4102" name="Picture 6" descr="Résultat d’images pour whatsapp"/>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96522" y="2271359"/>
            <a:ext cx="734359" cy="533622"/>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7861954" y="2281761"/>
            <a:ext cx="817283" cy="523220"/>
          </a:xfrm>
          <a:prstGeom prst="rect">
            <a:avLst/>
          </a:prstGeom>
          <a:noFill/>
        </p:spPr>
        <p:txBody>
          <a:bodyPr wrap="square">
            <a:spAutoFit/>
          </a:bodyPr>
          <a:lstStyle/>
          <a:p>
            <a:r>
              <a:rPr lang="fr-FR" sz="2800" dirty="0"/>
              <a:t>📶</a:t>
            </a:r>
            <a:endParaRPr lang="fr-FR" sz="2800" dirty="0"/>
          </a:p>
        </p:txBody>
      </p:sp>
      <p:sp>
        <p:nvSpPr>
          <p:cNvPr id="16" name="ZoneTexte 15"/>
          <p:cNvSpPr txBox="1"/>
          <p:nvPr/>
        </p:nvSpPr>
        <p:spPr>
          <a:xfrm>
            <a:off x="11110310" y="2206392"/>
            <a:ext cx="720130" cy="646331"/>
          </a:xfrm>
          <a:prstGeom prst="rect">
            <a:avLst/>
          </a:prstGeom>
          <a:noFill/>
        </p:spPr>
        <p:txBody>
          <a:bodyPr wrap="square">
            <a:spAutoFit/>
          </a:bodyPr>
          <a:lstStyle/>
          <a:p>
            <a:r>
              <a:rPr lang="fr-FR" sz="3600" dirty="0"/>
              <a:t>💵</a:t>
            </a:r>
            <a:endParaRPr lang="fr-FR" sz="3600" dirty="0"/>
          </a:p>
        </p:txBody>
      </p:sp>
      <p:sp>
        <p:nvSpPr>
          <p:cNvPr id="4" name="Flèche droite 3"/>
          <p:cNvSpPr/>
          <p:nvPr/>
        </p:nvSpPr>
        <p:spPr>
          <a:xfrm>
            <a:off x="12901930" y="7756525"/>
            <a:ext cx="1537335" cy="42989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CA" altLang="en-US"/>
          </a:p>
        </p:txBody>
      </p:sp>
      <p:sp>
        <p:nvSpPr>
          <p:cNvPr id="5" name="Ellipse 4"/>
          <p:cNvSpPr/>
          <p:nvPr/>
        </p:nvSpPr>
        <p:spPr>
          <a:xfrm>
            <a:off x="13861415" y="0"/>
            <a:ext cx="673735" cy="8229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a:t>6</a:t>
            </a:r>
            <a:endParaRPr lang="en-US" altLang="fr-CA"/>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33782" y="2900840"/>
            <a:ext cx="5704403" cy="689610"/>
          </a:xfrm>
          <a:prstGeom prst="rect">
            <a:avLst/>
          </a:prstGeom>
          <a:noFill/>
        </p:spPr>
        <p:txBody>
          <a:bodyPr wrap="none" lIns="0" tIns="0" rIns="0" bIns="0" rtlCol="0" anchor="t"/>
          <a:lstStyle/>
          <a:p>
            <a:pPr marL="0" indent="0">
              <a:lnSpc>
                <a:spcPts val="5400"/>
              </a:lnSpc>
              <a:buNone/>
            </a:pPr>
            <a:r>
              <a:rPr lang="en-US" sz="4300" b="1" dirty="0">
                <a:solidFill>
                  <a:srgbClr val="9998FF"/>
                </a:solidFill>
                <a:latin typeface="Times New Roman" panose="02020603050405020304" pitchFamily="18" charset="0"/>
                <a:ea typeface="Barlow Bold" pitchFamily="34" charset="-122"/>
                <a:cs typeface="Times New Roman" panose="02020603050405020304" pitchFamily="18" charset="0"/>
              </a:rPr>
              <a:t>Qu'est-ce que Hadoop ?</a:t>
            </a:r>
            <a:endParaRPr lang="en-US" sz="4300" dirty="0">
              <a:latin typeface="Times New Roman" panose="02020603050405020304" pitchFamily="18" charset="0"/>
              <a:cs typeface="Times New Roman" panose="02020603050405020304" pitchFamily="18" charset="0"/>
            </a:endParaRPr>
          </a:p>
        </p:txBody>
      </p:sp>
      <p:sp>
        <p:nvSpPr>
          <p:cNvPr id="4" name="Text 1"/>
          <p:cNvSpPr/>
          <p:nvPr/>
        </p:nvSpPr>
        <p:spPr>
          <a:xfrm>
            <a:off x="733782" y="3893249"/>
            <a:ext cx="13162836" cy="1006197"/>
          </a:xfrm>
          <a:prstGeom prst="rect">
            <a:avLst/>
          </a:prstGeom>
          <a:noFill/>
        </p:spPr>
        <p:txBody>
          <a:bodyPr wrap="square" lIns="0" tIns="0" rIns="0" bIns="0" rtlCol="0" anchor="t"/>
          <a:lstStyle/>
          <a:p>
            <a:pPr marL="0" indent="0" algn="just">
              <a:lnSpc>
                <a:spcPts val="2600"/>
              </a:lnSpc>
              <a:buNone/>
            </a:pPr>
            <a:r>
              <a:rPr lang="fr-FR" sz="3200" dirty="0">
                <a:solidFill>
                  <a:schemeClr val="bg1"/>
                </a:solidFill>
              </a:rPr>
              <a:t>Hadoop est un framework open source conçu pour traiter de grands ensembles de données. Il distribue le traitement sur plusieurs nœuds. Il permet une analyse rapide et efficace des données massives. Hadoop est tolérant aux pannes, ce qui le rend fiable pour les charges de travail critiques.</a:t>
            </a:r>
            <a:endParaRPr lang="fr-FR" sz="3200" dirty="0">
              <a:solidFill>
                <a:schemeClr val="bg1"/>
              </a:solidFill>
            </a:endParaRPr>
          </a:p>
        </p:txBody>
      </p:sp>
      <p:pic>
        <p:nvPicPr>
          <p:cNvPr id="5" name="Image 1" descr="preencoded.png"/>
          <p:cNvPicPr>
            <a:picLocks noChangeAspect="1"/>
          </p:cNvPicPr>
          <p:nvPr/>
        </p:nvPicPr>
        <p:blipFill>
          <a:blip r:embed="rId1"/>
          <a:stretch>
            <a:fillRect/>
          </a:stretch>
        </p:blipFill>
        <p:spPr>
          <a:xfrm>
            <a:off x="733147" y="5670748"/>
            <a:ext cx="524113" cy="524113"/>
          </a:xfrm>
          <a:prstGeom prst="rect">
            <a:avLst/>
          </a:prstGeom>
        </p:spPr>
      </p:pic>
      <p:sp>
        <p:nvSpPr>
          <p:cNvPr id="6" name="Text 2"/>
          <p:cNvSpPr/>
          <p:nvPr/>
        </p:nvSpPr>
        <p:spPr>
          <a:xfrm>
            <a:off x="733147" y="6302931"/>
            <a:ext cx="2758797" cy="344805"/>
          </a:xfrm>
          <a:prstGeom prst="rect">
            <a:avLst/>
          </a:prstGeom>
          <a:noFill/>
        </p:spPr>
        <p:txBody>
          <a:bodyPr wrap="none" lIns="0" tIns="0" rIns="0" bIns="0" rtlCol="0" anchor="t"/>
          <a:lstStyle/>
          <a:p>
            <a:pPr marL="0" indent="0" algn="l">
              <a:lnSpc>
                <a:spcPts val="2700"/>
              </a:lnSpc>
              <a:buNone/>
            </a:pPr>
            <a:r>
              <a:rPr lang="en-US" sz="2150" b="1" dirty="0">
                <a:solidFill>
                  <a:srgbClr val="EEEFF5"/>
                </a:solidFill>
                <a:latin typeface="Times New Roman" panose="02020603050405020304" pitchFamily="18" charset="0"/>
                <a:ea typeface="Barlow Bold" pitchFamily="34" charset="-122"/>
                <a:cs typeface="Times New Roman" panose="02020603050405020304" pitchFamily="18" charset="0"/>
              </a:rPr>
              <a:t>Stockage Distribué</a:t>
            </a:r>
            <a:endParaRPr lang="en-US" sz="2150" dirty="0">
              <a:latin typeface="Times New Roman" panose="02020603050405020304" pitchFamily="18" charset="0"/>
              <a:cs typeface="Times New Roman" panose="02020603050405020304" pitchFamily="18" charset="0"/>
            </a:endParaRPr>
          </a:p>
        </p:txBody>
      </p:sp>
      <p:sp>
        <p:nvSpPr>
          <p:cNvPr id="7" name="Text 3"/>
          <p:cNvSpPr/>
          <p:nvPr/>
        </p:nvSpPr>
        <p:spPr>
          <a:xfrm>
            <a:off x="733782" y="6815376"/>
            <a:ext cx="4177903" cy="670798"/>
          </a:xfrm>
          <a:prstGeom prst="rect">
            <a:avLst/>
          </a:prstGeom>
          <a:noFill/>
        </p:spPr>
        <p:txBody>
          <a:bodyPr wrap="square" lIns="0" tIns="0" rIns="0" bIns="0" rtlCol="0" anchor="t"/>
          <a:lstStyle/>
          <a:p>
            <a:pPr marL="0" indent="0" algn="just">
              <a:lnSpc>
                <a:spcPts val="2600"/>
              </a:lnSpc>
              <a:buNone/>
            </a:pPr>
            <a:r>
              <a:rPr lang="fr-FR" sz="2400" dirty="0">
                <a:solidFill>
                  <a:schemeClr val="bg1"/>
                </a:solidFill>
              </a:rPr>
              <a:t>Stockez de grandes quantités de données sur des clusters de serveurs.</a:t>
            </a:r>
            <a:endParaRPr lang="fr-FR" sz="2400" dirty="0">
              <a:solidFill>
                <a:schemeClr val="bg1"/>
              </a:solidFill>
            </a:endParaRPr>
          </a:p>
        </p:txBody>
      </p:sp>
      <p:pic>
        <p:nvPicPr>
          <p:cNvPr id="8" name="Image 2" descr="preencoded.png"/>
          <p:cNvPicPr>
            <a:picLocks noChangeAspect="1"/>
          </p:cNvPicPr>
          <p:nvPr/>
        </p:nvPicPr>
        <p:blipFill>
          <a:blip r:embed="rId2"/>
          <a:stretch>
            <a:fillRect/>
          </a:stretch>
        </p:blipFill>
        <p:spPr>
          <a:xfrm>
            <a:off x="5226129" y="5695513"/>
            <a:ext cx="524113" cy="524113"/>
          </a:xfrm>
          <a:prstGeom prst="rect">
            <a:avLst/>
          </a:prstGeom>
        </p:spPr>
      </p:pic>
      <p:sp>
        <p:nvSpPr>
          <p:cNvPr id="9" name="Text 4"/>
          <p:cNvSpPr/>
          <p:nvPr/>
        </p:nvSpPr>
        <p:spPr>
          <a:xfrm>
            <a:off x="5226129" y="6302931"/>
            <a:ext cx="2758797" cy="344805"/>
          </a:xfrm>
          <a:prstGeom prst="rect">
            <a:avLst/>
          </a:prstGeom>
          <a:noFill/>
        </p:spPr>
        <p:txBody>
          <a:bodyPr wrap="none" lIns="0" tIns="0" rIns="0" bIns="0" rtlCol="0" anchor="t"/>
          <a:lstStyle/>
          <a:p>
            <a:pPr marL="0" indent="0" algn="l">
              <a:lnSpc>
                <a:spcPts val="2700"/>
              </a:lnSpc>
              <a:buNone/>
            </a:pPr>
            <a:r>
              <a:rPr lang="en-US" sz="2150" b="1" dirty="0">
                <a:solidFill>
                  <a:srgbClr val="EEEFF5"/>
                </a:solidFill>
                <a:latin typeface="Times New Roman" panose="02020603050405020304" pitchFamily="18" charset="0"/>
                <a:ea typeface="Barlow Bold" pitchFamily="34" charset="-122"/>
                <a:cs typeface="Times New Roman" panose="02020603050405020304" pitchFamily="18" charset="0"/>
              </a:rPr>
              <a:t>Traitement Parallèle</a:t>
            </a:r>
            <a:endParaRPr lang="en-US" sz="2150" dirty="0">
              <a:latin typeface="Times New Roman" panose="02020603050405020304" pitchFamily="18" charset="0"/>
              <a:cs typeface="Times New Roman" panose="02020603050405020304" pitchFamily="18" charset="0"/>
            </a:endParaRPr>
          </a:p>
        </p:txBody>
      </p:sp>
      <p:sp>
        <p:nvSpPr>
          <p:cNvPr id="10" name="Text 5"/>
          <p:cNvSpPr/>
          <p:nvPr/>
        </p:nvSpPr>
        <p:spPr>
          <a:xfrm>
            <a:off x="5226129" y="6786801"/>
            <a:ext cx="4178022" cy="1006197"/>
          </a:xfrm>
          <a:prstGeom prst="rect">
            <a:avLst/>
          </a:prstGeom>
          <a:noFill/>
        </p:spPr>
        <p:txBody>
          <a:bodyPr wrap="square" lIns="0" tIns="0" rIns="0" bIns="0" rtlCol="0" anchor="t"/>
          <a:lstStyle/>
          <a:p>
            <a:pPr marL="0" algn="just">
              <a:lnSpc>
                <a:spcPts val="2600"/>
              </a:lnSpc>
              <a:buClrTx/>
              <a:buSzTx/>
              <a:buFontTx/>
              <a:buNone/>
            </a:pPr>
            <a:r>
              <a:rPr lang="fr-FR" sz="2400" dirty="0">
                <a:solidFill>
                  <a:schemeClr val="bg1"/>
                </a:solidFill>
              </a:rPr>
              <a:t>Effectuez des calculs complexes plus rapidement grâce au traitement en parallèle.</a:t>
            </a:r>
            <a:endParaRPr lang="fr-FR" sz="2400" dirty="0">
              <a:solidFill>
                <a:schemeClr val="bg1"/>
              </a:solidFill>
            </a:endParaRPr>
          </a:p>
        </p:txBody>
      </p:sp>
      <p:pic>
        <p:nvPicPr>
          <p:cNvPr id="11" name="Image 3" descr="preencoded.png"/>
          <p:cNvPicPr>
            <a:picLocks noChangeAspect="1"/>
          </p:cNvPicPr>
          <p:nvPr/>
        </p:nvPicPr>
        <p:blipFill>
          <a:blip r:embed="rId3"/>
          <a:stretch>
            <a:fillRect/>
          </a:stretch>
        </p:blipFill>
        <p:spPr>
          <a:xfrm>
            <a:off x="9718596" y="5696148"/>
            <a:ext cx="524113" cy="524113"/>
          </a:xfrm>
          <a:prstGeom prst="rect">
            <a:avLst/>
          </a:prstGeom>
        </p:spPr>
      </p:pic>
      <p:sp>
        <p:nvSpPr>
          <p:cNvPr id="12" name="Text 6"/>
          <p:cNvSpPr/>
          <p:nvPr/>
        </p:nvSpPr>
        <p:spPr>
          <a:xfrm>
            <a:off x="9719231" y="6295311"/>
            <a:ext cx="2758797" cy="344805"/>
          </a:xfrm>
          <a:prstGeom prst="rect">
            <a:avLst/>
          </a:prstGeom>
          <a:noFill/>
        </p:spPr>
        <p:txBody>
          <a:bodyPr wrap="none" lIns="0" tIns="0" rIns="0" bIns="0" rtlCol="0" anchor="t"/>
          <a:lstStyle/>
          <a:p>
            <a:pPr marL="0" indent="0" algn="l">
              <a:lnSpc>
                <a:spcPts val="2700"/>
              </a:lnSpc>
              <a:buNone/>
            </a:pPr>
            <a:r>
              <a:rPr lang="en-US" sz="2150" b="1" dirty="0">
                <a:solidFill>
                  <a:srgbClr val="EEEFF5"/>
                </a:solidFill>
                <a:latin typeface="Times New Roman" panose="02020603050405020304" pitchFamily="18" charset="0"/>
                <a:ea typeface="Barlow Bold" pitchFamily="34" charset="-122"/>
                <a:cs typeface="Times New Roman" panose="02020603050405020304" pitchFamily="18" charset="0"/>
              </a:rPr>
              <a:t>Évolutivité</a:t>
            </a:r>
            <a:endParaRPr lang="en-US" sz="2150" dirty="0">
              <a:latin typeface="Times New Roman" panose="02020603050405020304" pitchFamily="18" charset="0"/>
              <a:cs typeface="Times New Roman" panose="02020603050405020304" pitchFamily="18" charset="0"/>
            </a:endParaRPr>
          </a:p>
        </p:txBody>
      </p:sp>
      <p:sp>
        <p:nvSpPr>
          <p:cNvPr id="13" name="Text 7"/>
          <p:cNvSpPr/>
          <p:nvPr/>
        </p:nvSpPr>
        <p:spPr>
          <a:xfrm>
            <a:off x="9938306" y="6815376"/>
            <a:ext cx="4177903" cy="670798"/>
          </a:xfrm>
          <a:prstGeom prst="rect">
            <a:avLst/>
          </a:prstGeom>
          <a:noFill/>
        </p:spPr>
        <p:txBody>
          <a:bodyPr wrap="square" lIns="0" tIns="0" rIns="0" bIns="0" rtlCol="0" anchor="t"/>
          <a:lstStyle/>
          <a:p>
            <a:pPr marL="0" algn="just">
              <a:lnSpc>
                <a:spcPts val="2600"/>
              </a:lnSpc>
              <a:buClrTx/>
              <a:buSzTx/>
              <a:buFontTx/>
              <a:buNone/>
            </a:pPr>
            <a:r>
              <a:rPr lang="fr-FR" sz="2400" dirty="0">
                <a:solidFill>
                  <a:schemeClr val="bg1"/>
                </a:solidFill>
              </a:rPr>
              <a:t>Adaptez votre infrastructure à vos besoins en ajoutant des nœuds.</a:t>
            </a:r>
            <a:endParaRPr lang="fr-FR" sz="2400" dirty="0">
              <a:solidFill>
                <a:schemeClr val="bg1"/>
              </a:solidFill>
            </a:endParaRPr>
          </a:p>
        </p:txBody>
      </p:sp>
      <p:pic>
        <p:nvPicPr>
          <p:cNvPr id="14" name="Image 13"/>
          <p:cNvPicPr/>
          <p:nvPr/>
        </p:nvPicPr>
        <p:blipFill>
          <a:blip r:embed="rId4"/>
          <a:stretch>
            <a:fillRect/>
          </a:stretch>
        </p:blipFill>
        <p:spPr>
          <a:xfrm>
            <a:off x="635" y="7620"/>
            <a:ext cx="14629765" cy="2903855"/>
          </a:xfrm>
          <a:prstGeom prst="rect">
            <a:avLst/>
          </a:prstGeom>
        </p:spPr>
      </p:pic>
      <p:sp>
        <p:nvSpPr>
          <p:cNvPr id="15" name="Flèche droite 14"/>
          <p:cNvSpPr/>
          <p:nvPr/>
        </p:nvSpPr>
        <p:spPr>
          <a:xfrm>
            <a:off x="12901930" y="7754620"/>
            <a:ext cx="1537335" cy="4318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CA" altLang="en-US"/>
          </a:p>
        </p:txBody>
      </p:sp>
      <p:sp>
        <p:nvSpPr>
          <p:cNvPr id="16" name="Ellipse 15"/>
          <p:cNvSpPr/>
          <p:nvPr/>
        </p:nvSpPr>
        <p:spPr>
          <a:xfrm>
            <a:off x="13861415" y="0"/>
            <a:ext cx="673735" cy="8229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a:t>7</a:t>
            </a:r>
            <a:endParaRPr lang="en-US" altLang="fr-C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6402" y="579477"/>
            <a:ext cx="7671197" cy="1384221"/>
          </a:xfrm>
          <a:prstGeom prst="rect">
            <a:avLst/>
          </a:prstGeom>
          <a:noFill/>
        </p:spPr>
        <p:txBody>
          <a:bodyPr wrap="square" lIns="0" tIns="0" rIns="0" bIns="0" rtlCol="0" anchor="t"/>
          <a:lstStyle/>
          <a:p>
            <a:pPr marL="0" indent="0">
              <a:lnSpc>
                <a:spcPts val="5450"/>
              </a:lnSpc>
              <a:buNone/>
            </a:pPr>
            <a:r>
              <a:rPr lang="en-US" sz="4350" b="1" dirty="0">
                <a:solidFill>
                  <a:srgbClr val="9998FF"/>
                </a:solidFill>
                <a:latin typeface="Times New Roman" panose="02020603050405020304" pitchFamily="18" charset="0"/>
                <a:ea typeface="Barlow Bold" pitchFamily="34" charset="-122"/>
                <a:cs typeface="Times New Roman" panose="02020603050405020304" pitchFamily="18" charset="0"/>
              </a:rPr>
              <a:t>Les Principaux Composants de l'Écosystème Hadoop</a:t>
            </a:r>
            <a:endParaRPr lang="en-US" sz="4350" dirty="0">
              <a:latin typeface="Times New Roman" panose="02020603050405020304" pitchFamily="18" charset="0"/>
              <a:cs typeface="Times New Roman" panose="02020603050405020304" pitchFamily="18" charset="0"/>
            </a:endParaRPr>
          </a:p>
        </p:txBody>
      </p:sp>
      <p:sp>
        <p:nvSpPr>
          <p:cNvPr id="4" name="Text 1"/>
          <p:cNvSpPr/>
          <p:nvPr/>
        </p:nvSpPr>
        <p:spPr>
          <a:xfrm>
            <a:off x="736402" y="2279333"/>
            <a:ext cx="7671197" cy="1346359"/>
          </a:xfrm>
          <a:prstGeom prst="rect">
            <a:avLst/>
          </a:prstGeom>
          <a:noFill/>
        </p:spPr>
        <p:txBody>
          <a:bodyPr wrap="square" lIns="0" tIns="0" rIns="0" bIns="0" rtlCol="0" anchor="t"/>
          <a:lstStyle/>
          <a:p>
            <a:pPr marL="0" indent="0" algn="just">
              <a:lnSpc>
                <a:spcPts val="2650"/>
              </a:lnSpc>
              <a:buNone/>
            </a:pPr>
            <a:r>
              <a:rPr lang="fr-FR" sz="2400" dirty="0">
                <a:solidFill>
                  <a:schemeClr val="bg1"/>
                </a:solidFill>
              </a:rPr>
              <a:t>L'écosystème Hadoop comprend HDFS, MapReduce et YARN. HDFS assure le stockage distribué. MapReduce gère le traitement parallèle. YARN alloue les ressources du cluster. Chaque composant joue un rôle essentiel dans le fonctionnement d'Hadoop.</a:t>
            </a:r>
            <a:endParaRPr lang="fr-FR" sz="2400" dirty="0">
              <a:solidFill>
                <a:schemeClr val="bg1"/>
              </a:solidFill>
            </a:endParaRPr>
          </a:p>
        </p:txBody>
      </p:sp>
      <p:pic>
        <p:nvPicPr>
          <p:cNvPr id="5" name="Image 1" descr="preencoded.png"/>
          <p:cNvPicPr>
            <a:picLocks noChangeAspect="1"/>
          </p:cNvPicPr>
          <p:nvPr/>
        </p:nvPicPr>
        <p:blipFill>
          <a:blip r:embed="rId2"/>
          <a:stretch>
            <a:fillRect/>
          </a:stretch>
        </p:blipFill>
        <p:spPr>
          <a:xfrm>
            <a:off x="736402" y="3862388"/>
            <a:ext cx="1052036" cy="1262539"/>
          </a:xfrm>
          <a:prstGeom prst="rect">
            <a:avLst/>
          </a:prstGeom>
        </p:spPr>
      </p:pic>
      <p:sp>
        <p:nvSpPr>
          <p:cNvPr id="6" name="Text 2"/>
          <p:cNvSpPr/>
          <p:nvPr/>
        </p:nvSpPr>
        <p:spPr>
          <a:xfrm>
            <a:off x="2104073" y="4072771"/>
            <a:ext cx="2768679" cy="345996"/>
          </a:xfrm>
          <a:prstGeom prst="rect">
            <a:avLst/>
          </a:prstGeom>
          <a:noFill/>
        </p:spPr>
        <p:txBody>
          <a:bodyPr wrap="none" lIns="0" tIns="0" rIns="0" bIns="0" rtlCol="0" anchor="t"/>
          <a:lstStyle/>
          <a:p>
            <a:pPr marL="0" indent="0" algn="l">
              <a:lnSpc>
                <a:spcPts val="2700"/>
              </a:lnSpc>
              <a:buNone/>
            </a:pPr>
            <a:r>
              <a:rPr lang="en-US" sz="2150" b="1" dirty="0">
                <a:solidFill>
                  <a:srgbClr val="EEEFF5"/>
                </a:solidFill>
                <a:latin typeface="Times New Roman" panose="02020603050405020304" pitchFamily="18" charset="0"/>
                <a:ea typeface="Barlow Bold" pitchFamily="34" charset="-122"/>
                <a:cs typeface="Times New Roman" panose="02020603050405020304" pitchFamily="18" charset="0"/>
              </a:rPr>
              <a:t>HDFS</a:t>
            </a:r>
            <a:endParaRPr lang="en-US" sz="2150" dirty="0">
              <a:latin typeface="Times New Roman" panose="02020603050405020304" pitchFamily="18" charset="0"/>
              <a:cs typeface="Times New Roman" panose="02020603050405020304" pitchFamily="18" charset="0"/>
            </a:endParaRPr>
          </a:p>
        </p:txBody>
      </p:sp>
      <p:sp>
        <p:nvSpPr>
          <p:cNvPr id="7" name="Text 3"/>
          <p:cNvSpPr/>
          <p:nvPr/>
        </p:nvSpPr>
        <p:spPr>
          <a:xfrm>
            <a:off x="2104073" y="4544973"/>
            <a:ext cx="6303526" cy="336590"/>
          </a:xfrm>
          <a:prstGeom prst="rect">
            <a:avLst/>
          </a:prstGeom>
          <a:noFill/>
        </p:spPr>
        <p:txBody>
          <a:bodyPr wrap="none" lIns="0" tIns="0" rIns="0" bIns="0" rtlCol="0" anchor="t"/>
          <a:lstStyle/>
          <a:p>
            <a:pPr marL="0" indent="0" algn="l">
              <a:lnSpc>
                <a:spcPts val="2650"/>
              </a:lnSpc>
              <a:buNone/>
            </a:pPr>
            <a:r>
              <a:rPr lang="fr-FR" sz="2400" dirty="0">
                <a:solidFill>
                  <a:schemeClr val="bg1"/>
                </a:solidFill>
              </a:rPr>
              <a:t>Stockage distribué et fiable des données.</a:t>
            </a:r>
            <a:endParaRPr lang="fr-FR" sz="2400" dirty="0">
              <a:solidFill>
                <a:schemeClr val="bg1"/>
              </a:solidFill>
            </a:endParaRPr>
          </a:p>
        </p:txBody>
      </p:sp>
      <p:pic>
        <p:nvPicPr>
          <p:cNvPr id="8" name="Image 2" descr="preencoded.png"/>
          <p:cNvPicPr>
            <a:picLocks noChangeAspect="1"/>
          </p:cNvPicPr>
          <p:nvPr/>
        </p:nvPicPr>
        <p:blipFill>
          <a:blip r:embed="rId3"/>
          <a:stretch>
            <a:fillRect/>
          </a:stretch>
        </p:blipFill>
        <p:spPr>
          <a:xfrm>
            <a:off x="736402" y="5124926"/>
            <a:ext cx="1052036" cy="1262539"/>
          </a:xfrm>
          <a:prstGeom prst="rect">
            <a:avLst/>
          </a:prstGeom>
        </p:spPr>
      </p:pic>
      <p:sp>
        <p:nvSpPr>
          <p:cNvPr id="9" name="Text 4"/>
          <p:cNvSpPr/>
          <p:nvPr/>
        </p:nvSpPr>
        <p:spPr>
          <a:xfrm>
            <a:off x="2104073" y="5335310"/>
            <a:ext cx="2768679" cy="345996"/>
          </a:xfrm>
          <a:prstGeom prst="rect">
            <a:avLst/>
          </a:prstGeom>
          <a:noFill/>
        </p:spPr>
        <p:txBody>
          <a:bodyPr wrap="none" lIns="0" tIns="0" rIns="0" bIns="0" rtlCol="0" anchor="t"/>
          <a:lstStyle/>
          <a:p>
            <a:pPr marL="0" indent="0" algn="l">
              <a:lnSpc>
                <a:spcPts val="2700"/>
              </a:lnSpc>
              <a:buNone/>
            </a:pPr>
            <a:r>
              <a:rPr lang="en-US" sz="2150" b="1" dirty="0">
                <a:solidFill>
                  <a:srgbClr val="EEEFF5"/>
                </a:solidFill>
                <a:latin typeface="Times New Roman" panose="02020603050405020304" pitchFamily="18" charset="0"/>
                <a:ea typeface="Barlow Bold" pitchFamily="34" charset="-122"/>
                <a:cs typeface="Times New Roman" panose="02020603050405020304" pitchFamily="18" charset="0"/>
              </a:rPr>
              <a:t>MapReduce</a:t>
            </a:r>
            <a:endParaRPr lang="en-US" sz="2150" dirty="0">
              <a:latin typeface="Times New Roman" panose="02020603050405020304" pitchFamily="18" charset="0"/>
              <a:cs typeface="Times New Roman" panose="02020603050405020304" pitchFamily="18" charset="0"/>
            </a:endParaRPr>
          </a:p>
        </p:txBody>
      </p:sp>
      <p:sp>
        <p:nvSpPr>
          <p:cNvPr id="10" name="Text 5"/>
          <p:cNvSpPr/>
          <p:nvPr/>
        </p:nvSpPr>
        <p:spPr>
          <a:xfrm>
            <a:off x="2104073" y="5807512"/>
            <a:ext cx="6303526" cy="336590"/>
          </a:xfrm>
          <a:prstGeom prst="rect">
            <a:avLst/>
          </a:prstGeom>
          <a:noFill/>
        </p:spPr>
        <p:txBody>
          <a:bodyPr wrap="none" lIns="0" tIns="0" rIns="0" bIns="0" rtlCol="0" anchor="t"/>
          <a:lstStyle/>
          <a:p>
            <a:pPr marL="0" indent="0" algn="l">
              <a:lnSpc>
                <a:spcPts val="2650"/>
              </a:lnSpc>
              <a:buNone/>
            </a:pPr>
            <a:r>
              <a:rPr lang="fr-FR" sz="2400" dirty="0">
                <a:solidFill>
                  <a:schemeClr val="bg1"/>
                </a:solidFill>
              </a:rPr>
              <a:t>Traitement parallèle des données massives.</a:t>
            </a:r>
            <a:endParaRPr lang="fr-FR" sz="2400" dirty="0">
              <a:solidFill>
                <a:schemeClr val="bg1"/>
              </a:solidFill>
            </a:endParaRPr>
          </a:p>
        </p:txBody>
      </p:sp>
      <p:pic>
        <p:nvPicPr>
          <p:cNvPr id="11" name="Image 3" descr="preencoded.png"/>
          <p:cNvPicPr>
            <a:picLocks noChangeAspect="1"/>
          </p:cNvPicPr>
          <p:nvPr/>
        </p:nvPicPr>
        <p:blipFill>
          <a:blip r:embed="rId4"/>
          <a:stretch>
            <a:fillRect/>
          </a:stretch>
        </p:blipFill>
        <p:spPr>
          <a:xfrm>
            <a:off x="736402" y="6387465"/>
            <a:ext cx="1052036" cy="1262539"/>
          </a:xfrm>
          <a:prstGeom prst="rect">
            <a:avLst/>
          </a:prstGeom>
        </p:spPr>
      </p:pic>
      <p:sp>
        <p:nvSpPr>
          <p:cNvPr id="12" name="Text 6"/>
          <p:cNvSpPr/>
          <p:nvPr/>
        </p:nvSpPr>
        <p:spPr>
          <a:xfrm>
            <a:off x="2104073" y="6597848"/>
            <a:ext cx="2768679" cy="345996"/>
          </a:xfrm>
          <a:prstGeom prst="rect">
            <a:avLst/>
          </a:prstGeom>
          <a:noFill/>
        </p:spPr>
        <p:txBody>
          <a:bodyPr wrap="none" lIns="0" tIns="0" rIns="0" bIns="0" rtlCol="0" anchor="t"/>
          <a:lstStyle/>
          <a:p>
            <a:pPr marL="0" indent="0" algn="l">
              <a:lnSpc>
                <a:spcPts val="2700"/>
              </a:lnSpc>
              <a:buNone/>
            </a:pPr>
            <a:r>
              <a:rPr lang="en-US" sz="2150" b="1" dirty="0">
                <a:solidFill>
                  <a:srgbClr val="EEEFF5"/>
                </a:solidFill>
                <a:latin typeface="Times New Roman" panose="02020603050405020304" pitchFamily="18" charset="0"/>
                <a:ea typeface="Barlow Bold" pitchFamily="34" charset="-122"/>
                <a:cs typeface="Times New Roman" panose="02020603050405020304" pitchFamily="18" charset="0"/>
              </a:rPr>
              <a:t>YARN</a:t>
            </a:r>
            <a:endParaRPr lang="en-US" sz="2150" dirty="0">
              <a:latin typeface="Times New Roman" panose="02020603050405020304" pitchFamily="18" charset="0"/>
              <a:cs typeface="Times New Roman" panose="02020603050405020304" pitchFamily="18" charset="0"/>
            </a:endParaRPr>
          </a:p>
        </p:txBody>
      </p:sp>
      <p:sp>
        <p:nvSpPr>
          <p:cNvPr id="13" name="Text 7"/>
          <p:cNvSpPr/>
          <p:nvPr/>
        </p:nvSpPr>
        <p:spPr>
          <a:xfrm>
            <a:off x="2104073" y="7070050"/>
            <a:ext cx="6303526" cy="336590"/>
          </a:xfrm>
          <a:prstGeom prst="rect">
            <a:avLst/>
          </a:prstGeom>
          <a:noFill/>
        </p:spPr>
        <p:txBody>
          <a:bodyPr wrap="none" lIns="0" tIns="0" rIns="0" bIns="0" rtlCol="0" anchor="t"/>
          <a:lstStyle/>
          <a:p>
            <a:pPr marL="0" indent="0" algn="l">
              <a:lnSpc>
                <a:spcPts val="2650"/>
              </a:lnSpc>
              <a:buNone/>
            </a:pPr>
            <a:r>
              <a:rPr lang="fr-FR" sz="2400" dirty="0">
                <a:solidFill>
                  <a:schemeClr val="bg1"/>
                </a:solidFill>
              </a:rPr>
              <a:t>Gestion des ressources du cluster.</a:t>
            </a:r>
            <a:endParaRPr lang="fr-FR" sz="2400" dirty="0">
              <a:solidFill>
                <a:schemeClr val="bg1"/>
              </a:solidFill>
            </a:endParaRPr>
          </a:p>
        </p:txBody>
      </p:sp>
      <p:sp>
        <p:nvSpPr>
          <p:cNvPr id="14" name="Ellipse 13"/>
          <p:cNvSpPr/>
          <p:nvPr/>
        </p:nvSpPr>
        <p:spPr>
          <a:xfrm>
            <a:off x="13861415" y="0"/>
            <a:ext cx="673735" cy="8229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a:t>8</a:t>
            </a:r>
            <a:endParaRPr lang="en-US" altLang="fr-CA"/>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887617"/>
            <a:ext cx="9810988" cy="712708"/>
          </a:xfrm>
          <a:prstGeom prst="rect">
            <a:avLst/>
          </a:prstGeom>
          <a:noFill/>
        </p:spPr>
        <p:txBody>
          <a:bodyPr wrap="none" lIns="0" tIns="0" rIns="0" bIns="0" rtlCol="0" anchor="t"/>
          <a:lstStyle/>
          <a:p>
            <a:pPr marL="0" indent="0">
              <a:lnSpc>
                <a:spcPts val="5600"/>
              </a:lnSpc>
              <a:buNone/>
            </a:pPr>
            <a:r>
              <a:rPr lang="en-US" sz="4450" b="1" dirty="0">
                <a:solidFill>
                  <a:srgbClr val="9998FF"/>
                </a:solidFill>
                <a:latin typeface="Times New Roman" panose="02020603050405020304" pitchFamily="18" charset="0"/>
                <a:ea typeface="Barlow Bold" pitchFamily="34" charset="-122"/>
                <a:cs typeface="Times New Roman" panose="02020603050405020304" pitchFamily="18" charset="0"/>
              </a:rPr>
              <a:t>Hadoop Distributed File System (HDFS)</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58309" y="3033593"/>
            <a:ext cx="13113782" cy="1040130"/>
          </a:xfrm>
          <a:prstGeom prst="rect">
            <a:avLst/>
          </a:prstGeom>
          <a:noFill/>
        </p:spPr>
        <p:txBody>
          <a:bodyPr wrap="square" lIns="0" tIns="0" rIns="0" bIns="0" rtlCol="0" anchor="t"/>
          <a:lstStyle/>
          <a:p>
            <a:pPr marL="0" indent="0" algn="just">
              <a:lnSpc>
                <a:spcPts val="2700"/>
              </a:lnSpc>
              <a:buNone/>
            </a:pPr>
            <a:r>
              <a:rPr lang="fr-FR" sz="3200" dirty="0">
                <a:solidFill>
                  <a:schemeClr val="bg1"/>
                </a:solidFill>
              </a:rPr>
              <a:t>HDFS divise les fichiers en blocs et les distribue sur le cluster. La réplication des blocs assure la tolérance aux pannes. Un NameNode gère les métadonnées du système. Les DataNodes stockent les blocs de données réels. HDFS est conçu pour les grandes quantités de données.</a:t>
            </a:r>
            <a:endParaRPr lang="fr-FR" sz="3200" dirty="0">
              <a:solidFill>
                <a:schemeClr val="bg1"/>
              </a:solidFill>
            </a:endParaRPr>
          </a:p>
        </p:txBody>
      </p:sp>
      <p:sp>
        <p:nvSpPr>
          <p:cNvPr id="4" name="Text 2"/>
          <p:cNvSpPr/>
          <p:nvPr/>
        </p:nvSpPr>
        <p:spPr>
          <a:xfrm>
            <a:off x="758309" y="4534019"/>
            <a:ext cx="2850713" cy="356235"/>
          </a:xfrm>
          <a:prstGeom prst="rect">
            <a:avLst/>
          </a:prstGeom>
          <a:noFill/>
        </p:spPr>
        <p:txBody>
          <a:bodyPr wrap="none" lIns="0" tIns="0" rIns="0" bIns="0" rtlCol="0" anchor="t"/>
          <a:lstStyle/>
          <a:p>
            <a:pPr marL="0" indent="0">
              <a:lnSpc>
                <a:spcPts val="2800"/>
              </a:lnSpc>
              <a:buNone/>
            </a:pPr>
            <a:r>
              <a:rPr lang="en-US" sz="2200" b="1" dirty="0">
                <a:solidFill>
                  <a:srgbClr val="9998FF"/>
                </a:solidFill>
                <a:latin typeface="Times New Roman" panose="02020603050405020304" pitchFamily="18" charset="0"/>
                <a:ea typeface="Barlow Bold" pitchFamily="34" charset="-122"/>
                <a:cs typeface="Times New Roman" panose="02020603050405020304" pitchFamily="18" charset="0"/>
              </a:rPr>
              <a:t>Division en Blocs</a:t>
            </a:r>
            <a:endParaRPr lang="en-US" sz="2200" dirty="0">
              <a:latin typeface="Times New Roman" panose="02020603050405020304" pitchFamily="18" charset="0"/>
              <a:cs typeface="Times New Roman" panose="02020603050405020304" pitchFamily="18" charset="0"/>
            </a:endParaRPr>
          </a:p>
        </p:txBody>
      </p:sp>
      <p:sp>
        <p:nvSpPr>
          <p:cNvPr id="5" name="Text 3"/>
          <p:cNvSpPr/>
          <p:nvPr/>
        </p:nvSpPr>
        <p:spPr>
          <a:xfrm>
            <a:off x="758190" y="5106670"/>
            <a:ext cx="2881630" cy="1397000"/>
          </a:xfrm>
          <a:prstGeom prst="rect">
            <a:avLst/>
          </a:prstGeom>
          <a:noFill/>
        </p:spPr>
        <p:txBody>
          <a:bodyPr wrap="square" lIns="0" tIns="0" rIns="0" bIns="0" rtlCol="0" anchor="t"/>
          <a:lstStyle/>
          <a:p>
            <a:pPr marL="0" indent="0">
              <a:lnSpc>
                <a:spcPts val="2700"/>
              </a:lnSpc>
              <a:buNone/>
            </a:pPr>
            <a:r>
              <a:rPr lang="fr-FR" sz="3200" dirty="0">
                <a:solidFill>
                  <a:schemeClr val="bg1"/>
                </a:solidFill>
              </a:rPr>
              <a:t>Les fichiers sont divisés en blocs pour le stockage distribué.</a:t>
            </a:r>
            <a:endParaRPr lang="fr-FR" sz="3200" dirty="0">
              <a:solidFill>
                <a:schemeClr val="bg1"/>
              </a:solidFill>
            </a:endParaRPr>
          </a:p>
        </p:txBody>
      </p:sp>
      <p:sp>
        <p:nvSpPr>
          <p:cNvPr id="6" name="Text 4"/>
          <p:cNvSpPr/>
          <p:nvPr/>
        </p:nvSpPr>
        <p:spPr>
          <a:xfrm>
            <a:off x="4176474" y="4534019"/>
            <a:ext cx="2850713" cy="356235"/>
          </a:xfrm>
          <a:prstGeom prst="rect">
            <a:avLst/>
          </a:prstGeom>
          <a:noFill/>
        </p:spPr>
        <p:txBody>
          <a:bodyPr wrap="none" lIns="0" tIns="0" rIns="0" bIns="0" rtlCol="0" anchor="t"/>
          <a:lstStyle/>
          <a:p>
            <a:pPr marL="0" indent="0">
              <a:lnSpc>
                <a:spcPts val="2800"/>
              </a:lnSpc>
              <a:buNone/>
            </a:pPr>
            <a:r>
              <a:rPr lang="en-US" sz="2200" b="1" dirty="0">
                <a:solidFill>
                  <a:srgbClr val="9998FF"/>
                </a:solidFill>
                <a:latin typeface="Times New Roman" panose="02020603050405020304" pitchFamily="18" charset="0"/>
                <a:ea typeface="Barlow Bold" pitchFamily="34" charset="-122"/>
                <a:cs typeface="Times New Roman" panose="02020603050405020304" pitchFamily="18" charset="0"/>
              </a:rPr>
              <a:t>Réplication</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4176395" y="5106670"/>
            <a:ext cx="2881630" cy="1414145"/>
          </a:xfrm>
          <a:prstGeom prst="rect">
            <a:avLst/>
          </a:prstGeom>
          <a:noFill/>
        </p:spPr>
        <p:txBody>
          <a:bodyPr wrap="square" lIns="0" tIns="0" rIns="0" bIns="0" rtlCol="0" anchor="t"/>
          <a:lstStyle/>
          <a:p>
            <a:pPr marL="0" indent="0">
              <a:lnSpc>
                <a:spcPts val="2700"/>
              </a:lnSpc>
              <a:buNone/>
            </a:pPr>
            <a:r>
              <a:rPr lang="fr-FR" sz="3200" dirty="0">
                <a:solidFill>
                  <a:schemeClr val="bg1"/>
                </a:solidFill>
              </a:rPr>
              <a:t>La réplication des blocs assure la tolérance aux pannes.</a:t>
            </a:r>
            <a:endParaRPr lang="fr-FR" sz="3200" dirty="0">
              <a:solidFill>
                <a:schemeClr val="bg1"/>
              </a:solidFill>
            </a:endParaRPr>
          </a:p>
        </p:txBody>
      </p:sp>
      <p:sp>
        <p:nvSpPr>
          <p:cNvPr id="8" name="Text 6"/>
          <p:cNvSpPr/>
          <p:nvPr/>
        </p:nvSpPr>
        <p:spPr>
          <a:xfrm>
            <a:off x="7594640" y="4534019"/>
            <a:ext cx="2850713" cy="356235"/>
          </a:xfrm>
          <a:prstGeom prst="rect">
            <a:avLst/>
          </a:prstGeom>
          <a:noFill/>
        </p:spPr>
        <p:txBody>
          <a:bodyPr wrap="none" lIns="0" tIns="0" rIns="0" bIns="0" rtlCol="0" anchor="t"/>
          <a:lstStyle/>
          <a:p>
            <a:pPr marL="0" indent="0">
              <a:lnSpc>
                <a:spcPts val="2800"/>
              </a:lnSpc>
              <a:buNone/>
            </a:pPr>
            <a:r>
              <a:rPr lang="en-US" sz="2200" b="1" dirty="0">
                <a:solidFill>
                  <a:srgbClr val="9998FF"/>
                </a:solidFill>
                <a:latin typeface="Times New Roman" panose="02020603050405020304" pitchFamily="18" charset="0"/>
                <a:ea typeface="Barlow Bold" pitchFamily="34" charset="-122"/>
                <a:cs typeface="Times New Roman" panose="02020603050405020304" pitchFamily="18" charset="0"/>
              </a:rPr>
              <a:t>NameNode</a:t>
            </a:r>
            <a:endParaRPr lang="en-US" sz="2200" dirty="0">
              <a:latin typeface="Times New Roman" panose="02020603050405020304" pitchFamily="18" charset="0"/>
              <a:cs typeface="Times New Roman" panose="02020603050405020304" pitchFamily="18" charset="0"/>
            </a:endParaRPr>
          </a:p>
        </p:txBody>
      </p:sp>
      <p:sp>
        <p:nvSpPr>
          <p:cNvPr id="9" name="Text 7"/>
          <p:cNvSpPr/>
          <p:nvPr/>
        </p:nvSpPr>
        <p:spPr>
          <a:xfrm>
            <a:off x="7594600" y="5106670"/>
            <a:ext cx="2881630" cy="1341755"/>
          </a:xfrm>
          <a:prstGeom prst="rect">
            <a:avLst/>
          </a:prstGeom>
          <a:noFill/>
        </p:spPr>
        <p:txBody>
          <a:bodyPr wrap="square" lIns="0" tIns="0" rIns="0" bIns="0" rtlCol="0" anchor="t"/>
          <a:lstStyle/>
          <a:p>
            <a:pPr marL="0" indent="0">
              <a:lnSpc>
                <a:spcPts val="2700"/>
              </a:lnSpc>
              <a:buNone/>
            </a:pPr>
            <a:r>
              <a:rPr lang="fr-FR" sz="3200" dirty="0">
                <a:solidFill>
                  <a:schemeClr val="bg1"/>
                </a:solidFill>
              </a:rPr>
              <a:t>Gère les métadonnées du système de fichiers.</a:t>
            </a:r>
            <a:endParaRPr lang="fr-FR" sz="3200" dirty="0">
              <a:solidFill>
                <a:schemeClr val="bg1"/>
              </a:solidFill>
            </a:endParaRPr>
          </a:p>
        </p:txBody>
      </p:sp>
      <p:sp>
        <p:nvSpPr>
          <p:cNvPr id="10" name="Text 8"/>
          <p:cNvSpPr/>
          <p:nvPr/>
        </p:nvSpPr>
        <p:spPr>
          <a:xfrm>
            <a:off x="11012805" y="4534019"/>
            <a:ext cx="2850713" cy="356235"/>
          </a:xfrm>
          <a:prstGeom prst="rect">
            <a:avLst/>
          </a:prstGeom>
          <a:noFill/>
        </p:spPr>
        <p:txBody>
          <a:bodyPr wrap="none" lIns="0" tIns="0" rIns="0" bIns="0" rtlCol="0" anchor="t"/>
          <a:lstStyle/>
          <a:p>
            <a:pPr marL="0" indent="0">
              <a:lnSpc>
                <a:spcPts val="2800"/>
              </a:lnSpc>
              <a:buNone/>
            </a:pPr>
            <a:r>
              <a:rPr lang="en-US" sz="2200" b="1" dirty="0">
                <a:solidFill>
                  <a:srgbClr val="9998FF"/>
                </a:solidFill>
                <a:latin typeface="Times New Roman" panose="02020603050405020304" pitchFamily="18" charset="0"/>
                <a:ea typeface="Barlow Bold" pitchFamily="34" charset="-122"/>
                <a:cs typeface="Times New Roman" panose="02020603050405020304" pitchFamily="18" charset="0"/>
              </a:rPr>
              <a:t>DataNodes</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11012805" y="5106670"/>
            <a:ext cx="2881630" cy="939800"/>
          </a:xfrm>
          <a:prstGeom prst="rect">
            <a:avLst/>
          </a:prstGeom>
          <a:noFill/>
        </p:spPr>
        <p:txBody>
          <a:bodyPr wrap="square" lIns="0" tIns="0" rIns="0" bIns="0" rtlCol="0" anchor="t"/>
          <a:lstStyle/>
          <a:p>
            <a:pPr marL="0" indent="0">
              <a:lnSpc>
                <a:spcPts val="2700"/>
              </a:lnSpc>
              <a:buNone/>
            </a:pPr>
            <a:r>
              <a:rPr lang="fr-FR" sz="3200" dirty="0">
                <a:solidFill>
                  <a:schemeClr val="bg1"/>
                </a:solidFill>
              </a:rPr>
              <a:t>Stockent les blocs de données réels.</a:t>
            </a:r>
            <a:endParaRPr lang="fr-FR" sz="3200" dirty="0">
              <a:solidFill>
                <a:schemeClr val="bg1"/>
              </a:solidFill>
            </a:endParaRPr>
          </a:p>
        </p:txBody>
      </p:sp>
      <p:pic>
        <p:nvPicPr>
          <p:cNvPr id="12" name="Image 11"/>
          <p:cNvPicPr/>
          <p:nvPr/>
        </p:nvPicPr>
        <p:blipFill>
          <a:blip r:embed="rId1"/>
          <a:stretch>
            <a:fillRect/>
          </a:stretch>
        </p:blipFill>
        <p:spPr>
          <a:xfrm>
            <a:off x="0" y="0"/>
            <a:ext cx="3304540" cy="1887855"/>
          </a:xfrm>
          <a:prstGeom prst="rect">
            <a:avLst/>
          </a:prstGeom>
        </p:spPr>
      </p:pic>
      <p:sp>
        <p:nvSpPr>
          <p:cNvPr id="13" name="Flèche droite 12"/>
          <p:cNvSpPr/>
          <p:nvPr/>
        </p:nvSpPr>
        <p:spPr>
          <a:xfrm>
            <a:off x="12901930" y="7733030"/>
            <a:ext cx="1537335" cy="45339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fr-CA" altLang="en-US"/>
          </a:p>
        </p:txBody>
      </p:sp>
      <p:sp>
        <p:nvSpPr>
          <p:cNvPr id="14" name="Ellipse 13"/>
          <p:cNvSpPr/>
          <p:nvPr/>
        </p:nvSpPr>
        <p:spPr>
          <a:xfrm>
            <a:off x="13861415" y="0"/>
            <a:ext cx="673735" cy="8229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fr-CA"/>
              <a:t>9</a:t>
            </a:r>
            <a:endParaRPr lang="en-US" altLang="fr-CA"/>
          </a:p>
        </p:txBody>
      </p:sp>
      <p:sp>
        <p:nvSpPr>
          <p:cNvPr id="15" name="Zone de texte 14"/>
          <p:cNvSpPr txBox="1"/>
          <p:nvPr/>
        </p:nvSpPr>
        <p:spPr>
          <a:xfrm>
            <a:off x="758190" y="7536180"/>
            <a:ext cx="6151880" cy="368300"/>
          </a:xfrm>
          <a:prstGeom prst="rect">
            <a:avLst/>
          </a:prstGeom>
          <a:noFill/>
        </p:spPr>
        <p:txBody>
          <a:bodyPr wrap="square" rtlCol="0">
            <a:spAutoFit/>
          </a:bodyPr>
          <a:p>
            <a:r>
              <a:rPr lang="en-US" altLang="fr-CA">
                <a:solidFill>
                  <a:schemeClr val="bg1"/>
                </a:solidFill>
              </a:rPr>
              <a:t>https://techvidvan.com/tutorials/hadoop-architecture/</a:t>
            </a:r>
            <a:endParaRPr lang="en-US" altLang="fr-CA">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5357</Words>
  <Application>WPS Presentation</Application>
  <PresentationFormat>Personnalisé</PresentationFormat>
  <Paragraphs>241</Paragraphs>
  <Slides>19</Slides>
  <Notes>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19</vt:i4>
      </vt:variant>
    </vt:vector>
  </HeadingPairs>
  <TitlesOfParts>
    <vt:vector size="32" baseType="lpstr">
      <vt:lpstr>Arial</vt:lpstr>
      <vt:lpstr>SimSun</vt:lpstr>
      <vt:lpstr>Wingdings</vt:lpstr>
      <vt:lpstr>Times New Roman</vt:lpstr>
      <vt:lpstr>Barlow Bold</vt:lpstr>
      <vt:lpstr>Montserrat</vt:lpstr>
      <vt:lpstr>Montserrat Bold</vt:lpstr>
      <vt:lpstr>Microsoft YaHei</vt:lpstr>
      <vt:lpstr>Arial Unicode MS</vt:lpstr>
      <vt:lpstr>Calibri</vt:lpstr>
      <vt:lpstr>Calibri Light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LENOVO T470S</cp:lastModifiedBy>
  <cp:revision>50</cp:revision>
  <dcterms:created xsi:type="dcterms:W3CDTF">2025-02-07T18:20:00Z</dcterms:created>
  <dcterms:modified xsi:type="dcterms:W3CDTF">2025-02-20T09:35:03Z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B9E8281BD3A44F868D0A7FB6E3F75075_12</vt:lpwstr>
  </property>
  <property fmtid="{D5CDD505-2E9C-101B-9397-08002B2CF9AE}" pid="3" name="KSOProductBuildVer">
    <vt:lpwstr>3084-12.2.0.19821</vt:lpwstr>
  </property>
</Properties>
</file>